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4" r:id="rId5"/>
    <p:sldId id="259" r:id="rId6"/>
    <p:sldId id="315" r:id="rId7"/>
    <p:sldId id="347" r:id="rId8"/>
    <p:sldId id="348" r:id="rId9"/>
    <p:sldId id="349" r:id="rId10"/>
    <p:sldId id="354" r:id="rId11"/>
    <p:sldId id="350" r:id="rId12"/>
    <p:sldId id="355" r:id="rId13"/>
    <p:sldId id="331" r:id="rId14"/>
    <p:sldId id="330" r:id="rId15"/>
    <p:sldId id="351" r:id="rId16"/>
    <p:sldId id="352" r:id="rId17"/>
    <p:sldId id="353" r:id="rId18"/>
    <p:sldId id="356"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FCD140-55BA-454A-803E-926FF257092F}">
          <p14:sldIdLst>
            <p14:sldId id="324"/>
            <p14:sldId id="259"/>
            <p14:sldId id="315"/>
            <p14:sldId id="347"/>
            <p14:sldId id="348"/>
            <p14:sldId id="349"/>
            <p14:sldId id="354"/>
            <p14:sldId id="350"/>
            <p14:sldId id="355"/>
            <p14:sldId id="331"/>
            <p14:sldId id="330"/>
            <p14:sldId id="351"/>
            <p14:sldId id="352"/>
            <p14:sldId id="353"/>
            <p14:sldId id="356"/>
            <p14:sldId id="313"/>
          </p14:sldIdLst>
        </p14:section>
      </p14:sectionLst>
    </p:ext>
    <p:ext uri="{EFAFB233-063F-42B5-8137-9DF3F51BA10A}">
      <p15:sldGuideLst xmlns:p15="http://schemas.microsoft.com/office/powerpoint/2012/main" xmlns="">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2" autoAdjust="0"/>
    <p:restoredTop sz="95033" autoAdjust="0"/>
  </p:normalViewPr>
  <p:slideViewPr>
    <p:cSldViewPr snapToGrid="0">
      <p:cViewPr>
        <p:scale>
          <a:sx n="70" d="100"/>
          <a:sy n="70" d="100"/>
        </p:scale>
        <p:origin x="-456" y="-16"/>
      </p:cViewPr>
      <p:guideLst>
        <p:guide orient="horz" pos="1968"/>
        <p:guide orient="horz" pos="3912"/>
        <p:guide orient="horz" pos="1656"/>
        <p:guide pos="408"/>
        <p:guide pos="7272"/>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2/13/2025</a:t>
            </a:fld>
            <a:endParaRPr lang="en-US" dirty="0"/>
          </a:p>
        </p:txBody>
      </p:sp>
      <p:sp>
        <p:nvSpPr>
          <p:cNvPr id="4" name="Footer Placeholder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2/13/2025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xmlns=""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xmlns=""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xmlns=""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xmlns=""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xmlns=""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xmlns=""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xmlns=""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xmlns=""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xmlns=""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xmlns=""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xmlns=""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xmlns=""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xmlns=""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xmlns=""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xmlns=""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xmlns=""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xmlns=""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xmlns="">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xmlns=""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xmlns=""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xmlns=""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xmlns=""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xmlns=""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xmlns=""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xmlns=""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xmlns=""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xmlns=""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xmlns=""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xmlns=""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xmlns="">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xmlns=""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xmlns=""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xmlns=""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xmlns=""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xmlns=""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xmlns=""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xmlns=""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xmlns="">
        <p15:guide id="1" orient="horz" pos="12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xmlns=""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xmlns=""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xmlns="" id="{0EB13613-B0EE-441F-BE95-C20ED5BBAD27}"/>
              </a:ext>
              <a:ext uri="{C183D7F6-B498-43B3-948B-1728B52AA6E4}">
                <adec:decorative xmlns:adec="http://schemas.microsoft.com/office/drawing/2017/decorative" xmlns=""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xmlns="" id="{2399D2ED-C606-4FE3-B01C-3A0A39699E38}"/>
              </a:ext>
              <a:ext uri="{C183D7F6-B498-43B3-948B-1728B52AA6E4}">
                <adec:decorative xmlns:adec="http://schemas.microsoft.com/office/drawing/2017/decorative" xmlns=""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xmlns="" id="{8A05C98F-3390-4876-ACE6-6BDD7A931BDC}"/>
              </a:ext>
              <a:ext uri="{C183D7F6-B498-43B3-948B-1728B52AA6E4}">
                <adec:decorative xmlns:adec="http://schemas.microsoft.com/office/drawing/2017/decorative" xmlns=""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526F8EC6-7B48-45CF-933E-F83D29E1692D}"/>
              </a:ext>
              <a:ext uri="{C183D7F6-B498-43B3-948B-1728B52AA6E4}">
                <adec:decorative xmlns:adec="http://schemas.microsoft.com/office/drawing/2017/decorative" xmlns=""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937FFCAA-1618-46D9-B44D-5CE6E225DB8B}"/>
              </a:ext>
              <a:ext uri="{C183D7F6-B498-43B3-948B-1728B52AA6E4}">
                <adec:decorative xmlns:adec="http://schemas.microsoft.com/office/drawing/2017/decorative" xmlns=""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16F2CA3C-3424-4A00-9FDF-0DC9EFAC22F1}"/>
              </a:ext>
              <a:ext uri="{C183D7F6-B498-43B3-948B-1728B52AA6E4}">
                <adec:decorative xmlns:adec="http://schemas.microsoft.com/office/drawing/2017/decorative" xmlns=""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F0FA2E1A-8693-4B6C-ABF7-81B17586C3A0}"/>
              </a:ext>
              <a:ext uri="{C183D7F6-B498-43B3-948B-1728B52AA6E4}">
                <adec:decorative xmlns:adec="http://schemas.microsoft.com/office/drawing/2017/decorative" xmlns=""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xmlns=""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xmlns=""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xmlns=""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3960533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xmlns=""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xmlns=""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xmlns=""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xmlns=""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xmlns=""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xmlns=""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xmlns=""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xmlns=""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xmlns=""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xmlns=""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xmlns=""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xmlns=""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xmlns=""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xmlns=""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xmlns="">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xmlns=""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xmlns=""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xmlns=""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xmlns=""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xmlns=""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xmlns=""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xmlns="">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xmlns=""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xmlns="">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xmlns=""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xmlns=""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xmlns=""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xmlns=""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xmlns=""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xmlns=""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xmlns=""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xmlns="">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xmlns=""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xmlns=""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xmlns=""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xmlns=""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xmlns=""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xmlns=""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xmlns=""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xmlns=""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xmlns=""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xmlns=""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xmlns=""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xmlns=""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xmlns=""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xmlns=""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xmlns=""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xmlns=""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xmlns=""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xmlns=""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xmlns=""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xmlns=""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xmlns=""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xmlns=""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xmlns=""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xmlns=""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xmlns=""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xmlns=""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xmlns=""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2/13/2025</a:t>
            </a:fld>
            <a:endParaRPr lang="en-US" sz="1100" dirty="0">
              <a:solidFill>
                <a:schemeClr val="accent2"/>
              </a:solidFill>
            </a:endParaRPr>
          </a:p>
        </p:txBody>
      </p:sp>
      <p:sp>
        <p:nvSpPr>
          <p:cNvPr id="5" name="Footer Placeholder 4">
            <a:extLst>
              <a:ext uri="{FF2B5EF4-FFF2-40B4-BE49-F238E27FC236}">
                <a16:creationId xmlns:a16="http://schemas.microsoft.com/office/drawing/2014/main" xmlns=""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xmlns=""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 id="2147483691" r:id="rId14"/>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seaborn.pydata.org/index.html" TargetMode="External"/><Relationship Id="rId2" Type="http://schemas.openxmlformats.org/officeDocument/2006/relationships/hyperlink" Target="https://www.youtube.com/watch?v=cN3i8ktEg54&amp;list=PLq7bAUXvGrZX8OEg3UBXKT3Fr10Ilvp9P&amp;index=5" TargetMode="External"/><Relationship Id="rId1" Type="http://schemas.openxmlformats.org/officeDocument/2006/relationships/slideLayout" Target="../slideLayouts/slideLayout10.xml"/><Relationship Id="rId5" Type="http://schemas.openxmlformats.org/officeDocument/2006/relationships/hyperlink" Target="https://www.geeksforgeeks.org/what-is-feature-engineering/" TargetMode="External"/><Relationship Id="rId4" Type="http://schemas.openxmlformats.org/officeDocument/2006/relationships/hyperlink" Target="https://builtin.com/articles/feature-engineerin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Download%20the%20dataset%20&#8220;Housing%20Data.csv&#8221;%20and%20upload%20the%20dataset%20in%20your%20project%20environment." TargetMode="External"/><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hyperlink" Target="https://docs.google.com/document/d/1fNy7aaHKFoqeuRUrnreZ5LnRN7TyL2rnSIRFxDFv2XE/edit?tab=t.0#heading=h.6o5cj28f1d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xmlns=""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xmlns="" id="{38AF5374-EA50-4722-BB45-6C182E5A16AE}"/>
              </a:ext>
              <a:ext uri="{C183D7F6-B498-43B3-948B-1728B52AA6E4}">
                <adec:decorative xmlns:adec="http://schemas.microsoft.com/office/drawing/2017/decorative" xmlns=""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xmlns="" id="{BD837CEB-1A69-4F72-95D4-054D82F09696}"/>
              </a:ext>
            </a:extLst>
          </p:cNvPr>
          <p:cNvSpPr>
            <a:spLocks noGrp="1"/>
          </p:cNvSpPr>
          <p:nvPr>
            <p:ph type="title"/>
          </p:nvPr>
        </p:nvSpPr>
        <p:spPr>
          <a:xfrm>
            <a:off x="4133532" y="2913061"/>
            <a:ext cx="4166552" cy="1695637"/>
          </a:xfrm>
        </p:spPr>
        <p:txBody>
          <a:bodyPr/>
          <a:lstStyle/>
          <a:p>
            <a:r>
              <a:rPr lang="en-IN" dirty="0" smtClean="0"/>
              <a:t>Real </a:t>
            </a:r>
            <a:r>
              <a:rPr lang="en-IN" dirty="0"/>
              <a:t>estate </a:t>
            </a:r>
            <a:r>
              <a:rPr lang="en-IN" dirty="0" smtClean="0"/>
              <a:t>pricing project</a:t>
            </a:r>
            <a:endParaRPr lang="en-US" dirty="0"/>
          </a:p>
        </p:txBody>
      </p:sp>
      <p:sp>
        <p:nvSpPr>
          <p:cNvPr id="8" name="Text Placeholder 7">
            <a:extLst>
              <a:ext uri="{FF2B5EF4-FFF2-40B4-BE49-F238E27FC236}">
                <a16:creationId xmlns:a16="http://schemas.microsoft.com/office/drawing/2014/main" xmlns="" id="{9FFAF4E3-C8A2-4861-A67E-040D885F84F1}"/>
              </a:ext>
            </a:extLst>
          </p:cNvPr>
          <p:cNvSpPr>
            <a:spLocks noGrp="1"/>
          </p:cNvSpPr>
          <p:nvPr>
            <p:ph type="body" sz="quarter" idx="11"/>
          </p:nvPr>
        </p:nvSpPr>
        <p:spPr>
          <a:xfrm>
            <a:off x="4096848" y="1913647"/>
            <a:ext cx="4050268" cy="1044157"/>
          </a:xfrm>
        </p:spPr>
        <p:txBody>
          <a:bodyPr/>
          <a:lstStyle/>
          <a:p>
            <a:r>
              <a:rPr lang="en-US" sz="3600" dirty="0"/>
              <a:t>EXPLORATORY DATA          </a:t>
            </a:r>
            <a:r>
              <a:rPr lang="en-US" sz="3600" dirty="0" smtClean="0"/>
              <a:t>ANALYSIS-</a:t>
            </a:r>
            <a:endParaRPr lang="en-US" sz="3600" dirty="0"/>
          </a:p>
        </p:txBody>
      </p:sp>
      <p:sp>
        <p:nvSpPr>
          <p:cNvPr id="11" name="Text Placeholder 10">
            <a:extLst>
              <a:ext uri="{FF2B5EF4-FFF2-40B4-BE49-F238E27FC236}">
                <a16:creationId xmlns:a16="http://schemas.microsoft.com/office/drawing/2014/main" xmlns="" id="{E6DF5064-7AAC-4887-9BD5-FB6BC40A6768}"/>
              </a:ext>
            </a:extLst>
          </p:cNvPr>
          <p:cNvSpPr>
            <a:spLocks noGrp="1"/>
          </p:cNvSpPr>
          <p:nvPr>
            <p:ph type="body" sz="quarter" idx="13"/>
          </p:nvPr>
        </p:nvSpPr>
        <p:spPr/>
        <p:txBody>
          <a:bodyPr/>
          <a:lstStyle/>
          <a:p>
            <a:r>
              <a:rPr lang="en-US" dirty="0" smtClean="0"/>
              <a:t>FEB ,2025</a:t>
            </a:r>
            <a:endParaRPr lang="en-US" dirty="0"/>
          </a:p>
          <a:p>
            <a:r>
              <a:rPr lang="en-US" dirty="0" smtClean="0"/>
              <a:t>KALAVATHI  ALEGAPALLI</a:t>
            </a:r>
            <a:endParaRPr lang="en-US" dirty="0"/>
          </a:p>
        </p:txBody>
      </p:sp>
      <p:sp>
        <p:nvSpPr>
          <p:cNvPr id="21" name="Hexagon 20">
            <a:extLst>
              <a:ext uri="{FF2B5EF4-FFF2-40B4-BE49-F238E27FC236}">
                <a16:creationId xmlns:a16="http://schemas.microsoft.com/office/drawing/2014/main" xmlns="" id="{35FAA64B-9D7A-4109-97E0-B0BAA29C475F}"/>
              </a:ext>
              <a:ext uri="{C183D7F6-B498-43B3-948B-1728B52AA6E4}">
                <adec:decorative xmlns:adec="http://schemas.microsoft.com/office/drawing/2017/decorative" xmlns=""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xmlns="" id="{00A0E61B-8139-47E5-862B-C6D87AFF35A2}"/>
              </a:ext>
              <a:ext uri="{C183D7F6-B498-43B3-948B-1728B52AA6E4}">
                <adec:decorative xmlns:adec="http://schemas.microsoft.com/office/drawing/2017/decorative" xmlns=""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xmlns="" id="{B06F39E4-24A5-44F2-BD9A-7E8C8AF2773B}"/>
              </a:ext>
              <a:ext uri="{C183D7F6-B498-43B3-948B-1728B52AA6E4}">
                <adec:decorative xmlns:adec="http://schemas.microsoft.com/office/drawing/2017/decorative" xmlns=""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xmlns="" id="{62F7433A-0BB9-4B38-A96F-AB1B77772B59}"/>
              </a:ext>
              <a:ext uri="{C183D7F6-B498-43B3-948B-1728B52AA6E4}">
                <adec:decorative xmlns:adec="http://schemas.microsoft.com/office/drawing/2017/decorative" xmlns=""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223" y="671564"/>
            <a:ext cx="2143125" cy="214312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5598" y="769936"/>
            <a:ext cx="2143125" cy="2143125"/>
          </a:xfrm>
          <a:prstGeom prst="rect">
            <a:avLst/>
          </a:prstGeom>
        </p:spPr>
      </p:pic>
    </p:spTree>
    <p:extLst>
      <p:ext uri="{BB962C8B-B14F-4D97-AF65-F5344CB8AC3E}">
        <p14:creationId xmlns:p14="http://schemas.microsoft.com/office/powerpoint/2010/main" val="366599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IN"/>
          </a:p>
        </p:txBody>
      </p:sp>
      <p:sp>
        <p:nvSpPr>
          <p:cNvPr id="4" name="Title 3"/>
          <p:cNvSpPr>
            <a:spLocks noGrp="1"/>
          </p:cNvSpPr>
          <p:nvPr>
            <p:ph type="title"/>
          </p:nvPr>
        </p:nvSpPr>
        <p:spPr>
          <a:xfrm>
            <a:off x="329609" y="202020"/>
            <a:ext cx="11525693" cy="1880278"/>
          </a:xfrm>
        </p:spPr>
        <p:txBody>
          <a:bodyPr/>
          <a:lstStyle/>
          <a:p>
            <a:pPr algn="l"/>
            <a:r>
              <a:rPr lang="en-US" sz="2400" dirty="0" smtClean="0">
                <a:latin typeface="Times New Roman" pitchFamily="18" charset="0"/>
                <a:cs typeface="Times New Roman" pitchFamily="18" charset="0"/>
              </a:rPr>
              <a:t>                                                        Bivariate analysis:</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r>
              <a:rPr lang="en-US" sz="2400" dirty="0" smtClean="0">
                <a:latin typeface="Times New Roman" pitchFamily="18" charset="0"/>
                <a:cs typeface="Times New Roman" pitchFamily="18" charset="0"/>
              </a:rPr>
              <a:t>1.</a:t>
            </a:r>
            <a:r>
              <a:rPr lang="en-US" sz="1600" dirty="0" smtClean="0"/>
              <a:t>Sale </a:t>
            </a:r>
            <a:r>
              <a:rPr lang="en-US" sz="1600" dirty="0"/>
              <a:t>price tends to increase with better overall condition and larger basement size. Homes with stone masonry veneer generally have higher prices than those with brick</a:t>
            </a:r>
            <a:r>
              <a:rPr lang="en-US" sz="1600" dirty="0" smtClean="0"/>
              <a:t>.</a:t>
            </a:r>
            <a:br>
              <a:rPr lang="en-US" sz="1600" dirty="0" smtClean="0"/>
            </a:br>
            <a:r>
              <a:rPr lang="en-US" sz="1600" dirty="0" smtClean="0"/>
              <a:t>2. </a:t>
            </a:r>
            <a:r>
              <a:rPr lang="en-US" sz="1600" dirty="0"/>
              <a:t>Garage type and basement category also influence pricing, with attached garages and larger basements correlating with higher sale prices. </a:t>
            </a:r>
            <a:r>
              <a:rPr lang="en-US" sz="1600" dirty="0" smtClean="0"/>
              <a:t/>
            </a:r>
            <a:br>
              <a:rPr lang="en-US" sz="1600" dirty="0" smtClean="0"/>
            </a:br>
            <a:r>
              <a:rPr lang="en-US" sz="1600" dirty="0" smtClean="0"/>
              <a:t>3. Newer </a:t>
            </a:r>
            <a:r>
              <a:rPr lang="en-US" sz="1600" dirty="0"/>
              <a:t>homes tend to have higher values, and plot size shows varying trends in relation to sale price across different construction years</a:t>
            </a:r>
            <a:r>
              <a:rPr lang="en-US" sz="1600" dirty="0" smtClean="0"/>
              <a:t>.</a:t>
            </a:r>
            <a:r>
              <a:rPr lang="en-US" sz="1600" dirty="0">
                <a:latin typeface="Times New Roman" pitchFamily="18" charset="0"/>
                <a:cs typeface="Times New Roman" pitchFamily="18" charset="0"/>
              </a:rPr>
              <a:t> And more insights and visuals in </a:t>
            </a:r>
            <a:r>
              <a:rPr lang="en-US" sz="1600" dirty="0" err="1">
                <a:latin typeface="Times New Roman" pitchFamily="18" charset="0"/>
                <a:cs typeface="Times New Roman" pitchFamily="18" charset="0"/>
              </a:rPr>
              <a:t>ipynb</a:t>
            </a:r>
            <a:r>
              <a:rPr lang="en-US" sz="1600" dirty="0">
                <a:latin typeface="Times New Roman" pitchFamily="18" charset="0"/>
                <a:cs typeface="Times New Roman" pitchFamily="18" charset="0"/>
              </a:rPr>
              <a:t> file</a:t>
            </a:r>
            <a:endParaRPr lang="en-US"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68" y="2020186"/>
            <a:ext cx="11862033" cy="469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389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2000" y="265815"/>
            <a:ext cx="11340000" cy="1892594"/>
          </a:xfrm>
        </p:spPr>
        <p:txBody>
          <a:bodyPr/>
          <a:lstStyle/>
          <a:p>
            <a:r>
              <a:rPr lang="en-US" sz="2400" b="1" dirty="0">
                <a:latin typeface="Times New Roman" pitchFamily="18" charset="0"/>
                <a:cs typeface="Times New Roman" pitchFamily="18" charset="0"/>
              </a:rPr>
              <a:t>Heading: Key Factors Affecting Property Sale Price</a:t>
            </a:r>
            <a:r>
              <a:rPr lang="en-US" sz="1400" b="1" dirty="0">
                <a:latin typeface="Times New Roman" pitchFamily="18" charset="0"/>
                <a:cs typeface="Times New Roman" pitchFamily="18" charset="0"/>
              </a:rPr>
              <a:t/>
            </a:r>
            <a:br>
              <a:rPr lang="en-US" sz="1400" b="1" dirty="0">
                <a:latin typeface="Times New Roman" pitchFamily="18" charset="0"/>
                <a:cs typeface="Times New Roman" pitchFamily="18" charset="0"/>
              </a:rPr>
            </a:br>
            <a:r>
              <a:rPr lang="en-US" sz="1400" b="1" dirty="0" smtClean="0">
                <a:latin typeface="Times New Roman" pitchFamily="18" charset="0"/>
                <a:cs typeface="Times New Roman" pitchFamily="18" charset="0"/>
              </a:rPr>
              <a:t>1. </a:t>
            </a:r>
            <a:r>
              <a:rPr lang="en-US" sz="1400" dirty="0" smtClean="0">
                <a:latin typeface="Times New Roman" pitchFamily="18" charset="0"/>
                <a:cs typeface="Times New Roman" pitchFamily="18" charset="0"/>
              </a:rPr>
              <a:t>The </a:t>
            </a:r>
            <a:r>
              <a:rPr lang="en-US" sz="1400" b="1" dirty="0" err="1">
                <a:latin typeface="Times New Roman" pitchFamily="18" charset="0"/>
                <a:cs typeface="Times New Roman" pitchFamily="18" charset="0"/>
              </a:rPr>
              <a:t>pairplot</a:t>
            </a:r>
            <a:r>
              <a:rPr lang="en-US" sz="1400" dirty="0">
                <a:latin typeface="Times New Roman" pitchFamily="18" charset="0"/>
                <a:cs typeface="Times New Roman" pitchFamily="18" charset="0"/>
              </a:rPr>
              <a:t> shows weak correlations between certain variables (e.g., second-floor square footage, half-bathrooms, and open porch area) and sale price, indicating they have minimal impact.</a:t>
            </a:r>
            <a:br>
              <a:rPr lang="en-US" sz="1400" dirty="0">
                <a:latin typeface="Times New Roman" pitchFamily="18" charset="0"/>
                <a:cs typeface="Times New Roman" pitchFamily="18" charset="0"/>
              </a:rPr>
            </a:br>
            <a:r>
              <a:rPr lang="en-US" sz="1400" dirty="0" smtClean="0">
                <a:latin typeface="Times New Roman" pitchFamily="18" charset="0"/>
                <a:cs typeface="Times New Roman" pitchFamily="18" charset="0"/>
              </a:rPr>
              <a:t>2.The </a:t>
            </a:r>
            <a:r>
              <a:rPr lang="en-US" sz="1400" b="1" dirty="0">
                <a:latin typeface="Times New Roman" pitchFamily="18" charset="0"/>
                <a:cs typeface="Times New Roman" pitchFamily="18" charset="0"/>
              </a:rPr>
              <a:t>correlation </a:t>
            </a:r>
            <a:r>
              <a:rPr lang="en-US" sz="1400" b="1" dirty="0" err="1">
                <a:latin typeface="Times New Roman" pitchFamily="18" charset="0"/>
                <a:cs typeface="Times New Roman" pitchFamily="18" charset="0"/>
              </a:rPr>
              <a:t>heatmap</a:t>
            </a:r>
            <a:r>
              <a:rPr lang="en-US" sz="1400" dirty="0">
                <a:latin typeface="Times New Roman" pitchFamily="18" charset="0"/>
                <a:cs typeface="Times New Roman" pitchFamily="18" charset="0"/>
              </a:rPr>
              <a:t> highlights that </a:t>
            </a:r>
            <a:r>
              <a:rPr lang="en-US" sz="1400" b="1" dirty="0">
                <a:latin typeface="Times New Roman" pitchFamily="18" charset="0"/>
                <a:cs typeface="Times New Roman" pitchFamily="18" charset="0"/>
              </a:rPr>
              <a:t>lot size, total bathrooms, living area, house age, and garage-related features</a:t>
            </a:r>
            <a:r>
              <a:rPr lang="en-US" sz="1400" dirty="0">
                <a:latin typeface="Times New Roman" pitchFamily="18" charset="0"/>
                <a:cs typeface="Times New Roman" pitchFamily="18" charset="0"/>
              </a:rPr>
              <a:t> are among the strongest predictors of sale price.</a:t>
            </a:r>
            <a:br>
              <a:rPr lang="en-US" sz="1400" dirty="0">
                <a:latin typeface="Times New Roman" pitchFamily="18" charset="0"/>
                <a:cs typeface="Times New Roman" pitchFamily="18" charset="0"/>
              </a:rPr>
            </a:br>
            <a:r>
              <a:rPr lang="en-US" sz="1400" dirty="0" smtClean="0">
                <a:latin typeface="Times New Roman" pitchFamily="18" charset="0"/>
                <a:cs typeface="Times New Roman" pitchFamily="18" charset="0"/>
              </a:rPr>
              <a:t>3.The </a:t>
            </a:r>
            <a:r>
              <a:rPr lang="en-US" sz="1400" b="1" dirty="0">
                <a:latin typeface="Times New Roman" pitchFamily="18" charset="0"/>
                <a:cs typeface="Times New Roman" pitchFamily="18" charset="0"/>
              </a:rPr>
              <a:t>ANOVA results</a:t>
            </a:r>
            <a:r>
              <a:rPr lang="en-US" sz="1400" dirty="0">
                <a:latin typeface="Times New Roman" pitchFamily="18" charset="0"/>
                <a:cs typeface="Times New Roman" pitchFamily="18" charset="0"/>
              </a:rPr>
              <a:t> identify </a:t>
            </a:r>
            <a:r>
              <a:rPr lang="en-US" sz="1400" b="1" dirty="0">
                <a:latin typeface="Times New Roman" pitchFamily="18" charset="0"/>
                <a:cs typeface="Times New Roman" pitchFamily="18" charset="0"/>
              </a:rPr>
              <a:t>overall quality, neighborhood, basement finish, and type of dwelling</a:t>
            </a:r>
            <a:r>
              <a:rPr lang="en-US" sz="1400" dirty="0">
                <a:latin typeface="Times New Roman" pitchFamily="18" charset="0"/>
                <a:cs typeface="Times New Roman" pitchFamily="18" charset="0"/>
              </a:rPr>
              <a:t> as highly significant categorical features influencing sale price.</a:t>
            </a:r>
            <a:br>
              <a:rPr lang="en-US" sz="1400" dirty="0">
                <a:latin typeface="Times New Roman" pitchFamily="18" charset="0"/>
                <a:cs typeface="Times New Roman" pitchFamily="18" charset="0"/>
              </a:rPr>
            </a:br>
            <a:r>
              <a:rPr lang="en-US" sz="1400" dirty="0" smtClean="0">
                <a:latin typeface="Times New Roman" pitchFamily="18" charset="0"/>
                <a:cs typeface="Times New Roman" pitchFamily="18" charset="0"/>
              </a:rPr>
              <a:t>4. Features </a:t>
            </a:r>
            <a:r>
              <a:rPr lang="en-US" sz="1400" dirty="0">
                <a:latin typeface="Times New Roman" pitchFamily="18" charset="0"/>
                <a:cs typeface="Times New Roman" pitchFamily="18" charset="0"/>
              </a:rPr>
              <a:t>like </a:t>
            </a:r>
            <a:r>
              <a:rPr lang="en-US" sz="1400" b="1" dirty="0">
                <a:latin typeface="Times New Roman" pitchFamily="18" charset="0"/>
                <a:cs typeface="Times New Roman" pitchFamily="18" charset="0"/>
              </a:rPr>
              <a:t>roof style and slope of the property</a:t>
            </a:r>
            <a:r>
              <a:rPr lang="en-US" sz="1400" dirty="0">
                <a:latin typeface="Times New Roman" pitchFamily="18" charset="0"/>
                <a:cs typeface="Times New Roman" pitchFamily="18" charset="0"/>
              </a:rPr>
              <a:t> show very weak correlations, suggesting they have little effect on pricing decisions.</a:t>
            </a:r>
            <a:br>
              <a:rPr lang="en-US" sz="1400" dirty="0">
                <a:latin typeface="Times New Roman" pitchFamily="18" charset="0"/>
                <a:cs typeface="Times New Roman" pitchFamily="18" charset="0"/>
              </a:rPr>
            </a:br>
            <a:r>
              <a:rPr lang="en-US" sz="1400" dirty="0" smtClean="0">
                <a:latin typeface="Times New Roman" pitchFamily="18" charset="0"/>
                <a:cs typeface="Times New Roman" pitchFamily="18" charset="0"/>
              </a:rPr>
              <a:t>5. The </a:t>
            </a:r>
            <a:r>
              <a:rPr lang="en-US" sz="1400" dirty="0">
                <a:latin typeface="Times New Roman" pitchFamily="18" charset="0"/>
                <a:cs typeface="Times New Roman" pitchFamily="18" charset="0"/>
              </a:rPr>
              <a:t>combination of numerical and categorical feature analysis helps pinpoint key drivers of home value, which can be useful for real estate pricing models.</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90" y="2243470"/>
            <a:ext cx="12050110" cy="461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346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       Data </a:t>
            </a:r>
            <a:r>
              <a:rPr lang="en-US" b="1" dirty="0">
                <a:latin typeface="Times New Roman" pitchFamily="18" charset="0"/>
                <a:cs typeface="Times New Roman" pitchFamily="18" charset="0"/>
              </a:rPr>
              <a:t>Cleaning and Feature Selection Process</a:t>
            </a:r>
            <a:endParaRPr lang="en-IN" dirty="0">
              <a:latin typeface="Times New Roman" pitchFamily="18" charset="0"/>
              <a:cs typeface="Times New Roman" pitchFamily="18" charset="0"/>
            </a:endParaRPr>
          </a:p>
        </p:txBody>
      </p:sp>
      <p:sp>
        <p:nvSpPr>
          <p:cNvPr id="3" name="TextBox 2"/>
          <p:cNvSpPr txBox="1"/>
          <p:nvPr/>
        </p:nvSpPr>
        <p:spPr>
          <a:xfrm>
            <a:off x="6633274" y="1608083"/>
            <a:ext cx="5558725" cy="5016758"/>
          </a:xfrm>
          <a:prstGeom prst="rect">
            <a:avLst/>
          </a:prstGeom>
          <a:noFill/>
        </p:spPr>
        <p:txBody>
          <a:bodyPr wrap="square" rtlCol="0">
            <a:spAutoFit/>
          </a:bodyPr>
          <a:lstStyle/>
          <a:p>
            <a:r>
              <a:rPr lang="en-US" sz="2000" dirty="0" smtClean="0">
                <a:latin typeface="Times New Roman" pitchFamily="18" charset="0"/>
                <a:cs typeface="Times New Roman" pitchFamily="18" charset="0"/>
              </a:rPr>
              <a:t>1. The </a:t>
            </a:r>
            <a:r>
              <a:rPr lang="en-US" sz="2000" dirty="0">
                <a:latin typeface="Times New Roman" pitchFamily="18" charset="0"/>
                <a:cs typeface="Times New Roman" pitchFamily="18" charset="0"/>
              </a:rPr>
              <a:t>dataset underwent </a:t>
            </a:r>
            <a:r>
              <a:rPr lang="en-US" sz="2000" b="1" dirty="0">
                <a:latin typeface="Times New Roman" pitchFamily="18" charset="0"/>
                <a:cs typeface="Times New Roman" pitchFamily="18" charset="0"/>
              </a:rPr>
              <a:t>column renaming</a:t>
            </a:r>
            <a:r>
              <a:rPr lang="en-US" sz="2000" dirty="0">
                <a:latin typeface="Times New Roman" pitchFamily="18" charset="0"/>
                <a:cs typeface="Times New Roman" pitchFamily="18" charset="0"/>
              </a:rPr>
              <a:t> based on a predefined dictionary for consistency and clarity.</a:t>
            </a:r>
          </a:p>
          <a:p>
            <a:r>
              <a:rPr lang="en-US" sz="2000" b="1" dirty="0" smtClean="0">
                <a:latin typeface="Times New Roman" pitchFamily="18" charset="0"/>
                <a:cs typeface="Times New Roman" pitchFamily="18" charset="0"/>
              </a:rPr>
              <a:t>2.Feature </a:t>
            </a:r>
            <a:r>
              <a:rPr lang="en-US" sz="2000" b="1" dirty="0">
                <a:latin typeface="Times New Roman" pitchFamily="18" charset="0"/>
                <a:cs typeface="Times New Roman" pitchFamily="18" charset="0"/>
              </a:rPr>
              <a:t>selection</a:t>
            </a:r>
            <a:r>
              <a:rPr lang="en-US" sz="2000" dirty="0">
                <a:latin typeface="Times New Roman" pitchFamily="18" charset="0"/>
                <a:cs typeface="Times New Roman" pitchFamily="18" charset="0"/>
              </a:rPr>
              <a:t> was performed by keeping the </a:t>
            </a:r>
            <a:r>
              <a:rPr lang="en-US" sz="2000" b="1" dirty="0">
                <a:latin typeface="Times New Roman" pitchFamily="18" charset="0"/>
                <a:cs typeface="Times New Roman" pitchFamily="18" charset="0"/>
              </a:rPr>
              <a:t>top 15 most correlated numerical features</a:t>
            </a:r>
            <a:r>
              <a:rPr lang="en-US" sz="2000" dirty="0">
                <a:latin typeface="Times New Roman" pitchFamily="18" charset="0"/>
                <a:cs typeface="Times New Roman" pitchFamily="18" charset="0"/>
              </a:rPr>
              <a:t> with sale price and </a:t>
            </a:r>
            <a:r>
              <a:rPr lang="en-US" sz="2000" b="1" dirty="0">
                <a:latin typeface="Times New Roman" pitchFamily="18" charset="0"/>
                <a:cs typeface="Times New Roman" pitchFamily="18" charset="0"/>
              </a:rPr>
              <a:t>10 significant categorical features</a:t>
            </a:r>
            <a:r>
              <a:rPr lang="en-US" sz="2000" dirty="0">
                <a:latin typeface="Times New Roman" pitchFamily="18" charset="0"/>
                <a:cs typeface="Times New Roman" pitchFamily="18" charset="0"/>
              </a:rPr>
              <a:t> identified through ANOVA p-values.</a:t>
            </a:r>
          </a:p>
          <a:p>
            <a:r>
              <a:rPr lang="en-US" sz="2000" dirty="0" smtClean="0">
                <a:latin typeface="Times New Roman" pitchFamily="18" charset="0"/>
                <a:cs typeface="Times New Roman" pitchFamily="18" charset="0"/>
              </a:rPr>
              <a:t>3. Unnecessary </a:t>
            </a:r>
            <a:r>
              <a:rPr lang="en-US" sz="2000" dirty="0">
                <a:latin typeface="Times New Roman" pitchFamily="18" charset="0"/>
                <a:cs typeface="Times New Roman" pitchFamily="18" charset="0"/>
              </a:rPr>
              <a:t>columns were dropped to reduce noise and improve model performance.</a:t>
            </a:r>
          </a:p>
          <a:p>
            <a:r>
              <a:rPr lang="en-US" sz="2000" dirty="0" smtClean="0">
                <a:latin typeface="Times New Roman" pitchFamily="18" charset="0"/>
                <a:cs typeface="Times New Roman" pitchFamily="18" charset="0"/>
              </a:rPr>
              <a:t>4.The </a:t>
            </a:r>
            <a:r>
              <a:rPr lang="en-US" sz="2000" dirty="0">
                <a:latin typeface="Times New Roman" pitchFamily="18" charset="0"/>
                <a:cs typeface="Times New Roman" pitchFamily="18" charset="0"/>
              </a:rPr>
              <a:t>cleaned dataset was saved as an </a:t>
            </a:r>
            <a:r>
              <a:rPr lang="en-US" sz="2000" b="1" dirty="0">
                <a:latin typeface="Times New Roman" pitchFamily="18" charset="0"/>
                <a:cs typeface="Times New Roman" pitchFamily="18" charset="0"/>
              </a:rPr>
              <a:t>Excel file (final_cleaned_dataset.xlsx)</a:t>
            </a:r>
            <a:r>
              <a:rPr lang="en-US" sz="2000" dirty="0">
                <a:latin typeface="Times New Roman" pitchFamily="18" charset="0"/>
                <a:cs typeface="Times New Roman" pitchFamily="18" charset="0"/>
              </a:rPr>
              <a:t>, with a download link provided.</a:t>
            </a:r>
          </a:p>
          <a:p>
            <a:r>
              <a:rPr lang="en-US" sz="2000" dirty="0" smtClean="0">
                <a:latin typeface="Times New Roman" pitchFamily="18" charset="0"/>
                <a:cs typeface="Times New Roman" pitchFamily="18" charset="0"/>
              </a:rPr>
              <a:t>5. A </a:t>
            </a:r>
            <a:r>
              <a:rPr lang="en-US" sz="2000" dirty="0">
                <a:latin typeface="Times New Roman" pitchFamily="18" charset="0"/>
                <a:cs typeface="Times New Roman" pitchFamily="18" charset="0"/>
              </a:rPr>
              <a:t>detailed explanation of the process, including transformations and justifications, is available in the accompanying </a:t>
            </a:r>
            <a:r>
              <a:rPr lang="en-US" sz="2000" dirty="0" err="1">
                <a:latin typeface="Times New Roman" pitchFamily="18" charset="0"/>
                <a:cs typeface="Times New Roman" pitchFamily="18" charset="0"/>
              </a:rPr>
              <a:t>Jupyter</a:t>
            </a:r>
            <a:r>
              <a:rPr lang="en-US" sz="2000" dirty="0">
                <a:latin typeface="Times New Roman" pitchFamily="18" charset="0"/>
                <a:cs typeface="Times New Roman" pitchFamily="18" charset="0"/>
              </a:rPr>
              <a:t> Notebook (.</a:t>
            </a:r>
            <a:r>
              <a:rPr lang="en-US" sz="2000" dirty="0" err="1">
                <a:latin typeface="Times New Roman" pitchFamily="18" charset="0"/>
                <a:cs typeface="Times New Roman" pitchFamily="18" charset="0"/>
              </a:rPr>
              <a:t>ipynb</a:t>
            </a:r>
            <a:r>
              <a:rPr lang="en-US" sz="2000" dirty="0">
                <a:latin typeface="Times New Roman" pitchFamily="18" charset="0"/>
                <a:cs typeface="Times New Roman" pitchFamily="18" charset="0"/>
              </a:rPr>
              <a:t> file).</a:t>
            </a:r>
          </a:p>
          <a:p>
            <a:endParaRPr lang="en-IN" sz="2000" dirty="0">
              <a:latin typeface="Times New Roman" pitchFamily="18" charset="0"/>
              <a:cs typeface="Times New Roman" pitchFamily="18" charset="0"/>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8316"/>
            <a:ext cx="5935662" cy="570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444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a:t> </a:t>
            </a:r>
            <a:r>
              <a:rPr lang="en-US" b="1" dirty="0" smtClean="0"/>
              <a:t>                 Model </a:t>
            </a:r>
            <a:r>
              <a:rPr lang="en-US" b="1" dirty="0"/>
              <a:t>Performance Comparison</a:t>
            </a:r>
            <a:br>
              <a:rPr lang="en-US" b="1" dirty="0"/>
            </a:b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30" y="1430448"/>
            <a:ext cx="5997356" cy="5069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69803" y="1673817"/>
            <a:ext cx="5052448" cy="5078313"/>
          </a:xfrm>
          <a:prstGeom prst="rect">
            <a:avLst/>
          </a:prstGeom>
          <a:noFill/>
        </p:spPr>
        <p:txBody>
          <a:bodyPr wrap="square" rtlCol="0">
            <a:spAutoFit/>
          </a:bodyPr>
          <a:lstStyle/>
          <a:p>
            <a:r>
              <a:rPr lang="en-US" b="1" dirty="0" smtClean="0">
                <a:latin typeface="Times New Roman" pitchFamily="18" charset="0"/>
                <a:cs typeface="Times New Roman" pitchFamily="18" charset="0"/>
              </a:rPr>
              <a:t>1. </a:t>
            </a:r>
            <a:r>
              <a:rPr lang="en-US" b="1" dirty="0" err="1" smtClean="0">
                <a:latin typeface="Times New Roman" pitchFamily="18" charset="0"/>
                <a:cs typeface="Times New Roman" pitchFamily="18" charset="0"/>
              </a:rPr>
              <a:t>XGBoost</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Regressor</a:t>
            </a:r>
            <a:r>
              <a:rPr lang="en-US" dirty="0">
                <a:latin typeface="Times New Roman" pitchFamily="18" charset="0"/>
                <a:cs typeface="Times New Roman" pitchFamily="18" charset="0"/>
              </a:rPr>
              <a:t> performed the best with the </a:t>
            </a:r>
            <a:r>
              <a:rPr lang="en-US" b="1" dirty="0">
                <a:latin typeface="Times New Roman" pitchFamily="18" charset="0"/>
                <a:cs typeface="Times New Roman" pitchFamily="18" charset="0"/>
              </a:rPr>
              <a:t>lowest RMSE (16,549.59)</a:t>
            </a:r>
            <a:r>
              <a:rPr lang="en-US" dirty="0">
                <a:latin typeface="Times New Roman" pitchFamily="18" charset="0"/>
                <a:cs typeface="Times New Roman" pitchFamily="18" charset="0"/>
              </a:rPr>
              <a:t> and a reasonable </a:t>
            </a:r>
            <a:r>
              <a:rPr lang="en-US" b="1" dirty="0">
                <a:latin typeface="Times New Roman" pitchFamily="18" charset="0"/>
                <a:cs typeface="Times New Roman" pitchFamily="18" charset="0"/>
              </a:rPr>
              <a:t>MAPE (11.45%)</a:t>
            </a:r>
            <a:r>
              <a:rPr lang="en-US" dirty="0">
                <a:latin typeface="Times New Roman" pitchFamily="18" charset="0"/>
                <a:cs typeface="Times New Roman" pitchFamily="18" charset="0"/>
              </a:rPr>
              <a:t>, making it the most accurate model.</a:t>
            </a:r>
          </a:p>
          <a:p>
            <a:r>
              <a:rPr lang="en-US" b="1" dirty="0" smtClean="0">
                <a:latin typeface="Times New Roman" pitchFamily="18" charset="0"/>
                <a:cs typeface="Times New Roman" pitchFamily="18" charset="0"/>
              </a:rPr>
              <a:t>2. Gradient </a:t>
            </a:r>
            <a:r>
              <a:rPr lang="en-US" b="1" dirty="0">
                <a:latin typeface="Times New Roman" pitchFamily="18" charset="0"/>
                <a:cs typeface="Times New Roman" pitchFamily="18" charset="0"/>
              </a:rPr>
              <a:t>Boosting </a:t>
            </a:r>
            <a:r>
              <a:rPr lang="en-US" b="1" dirty="0" err="1">
                <a:latin typeface="Times New Roman" pitchFamily="18" charset="0"/>
                <a:cs typeface="Times New Roman" pitchFamily="18" charset="0"/>
              </a:rPr>
              <a:t>Regressor</a:t>
            </a:r>
            <a:r>
              <a:rPr lang="en-US" dirty="0">
                <a:latin typeface="Times New Roman" pitchFamily="18" charset="0"/>
                <a:cs typeface="Times New Roman" pitchFamily="18" charset="0"/>
              </a:rPr>
              <a:t> also showed strong performance with an </a:t>
            </a:r>
            <a:r>
              <a:rPr lang="en-US" b="1" dirty="0">
                <a:latin typeface="Times New Roman" pitchFamily="18" charset="0"/>
                <a:cs typeface="Times New Roman" pitchFamily="18" charset="0"/>
              </a:rPr>
              <a:t>RMSE of 18,187.23</a:t>
            </a:r>
            <a:r>
              <a:rPr lang="en-US" dirty="0">
                <a:latin typeface="Times New Roman" pitchFamily="18" charset="0"/>
                <a:cs typeface="Times New Roman" pitchFamily="18" charset="0"/>
              </a:rPr>
              <a:t>, slightly higher than </a:t>
            </a:r>
            <a:r>
              <a:rPr lang="en-US" dirty="0" err="1">
                <a:latin typeface="Times New Roman" pitchFamily="18" charset="0"/>
                <a:cs typeface="Times New Roman" pitchFamily="18" charset="0"/>
              </a:rPr>
              <a:t>XGBoost</a:t>
            </a:r>
            <a:r>
              <a:rPr lang="en-US" dirty="0">
                <a:latin typeface="Times New Roman" pitchFamily="18" charset="0"/>
                <a:cs typeface="Times New Roman" pitchFamily="18" charset="0"/>
              </a:rPr>
              <a:t> but still significantly better than linear models.</a:t>
            </a:r>
          </a:p>
          <a:p>
            <a:r>
              <a:rPr lang="en-US" b="1" dirty="0" smtClean="0">
                <a:latin typeface="Times New Roman" pitchFamily="18" charset="0"/>
                <a:cs typeface="Times New Roman" pitchFamily="18" charset="0"/>
              </a:rPr>
              <a:t>3. Traditional </a:t>
            </a:r>
            <a:r>
              <a:rPr lang="en-US" b="1" dirty="0">
                <a:latin typeface="Times New Roman" pitchFamily="18" charset="0"/>
                <a:cs typeface="Times New Roman" pitchFamily="18" charset="0"/>
              </a:rPr>
              <a:t>regression models (Linear, Lasso, Ridge, and Tuned Ridge)</a:t>
            </a:r>
            <a:r>
              <a:rPr lang="en-US" dirty="0">
                <a:latin typeface="Times New Roman" pitchFamily="18" charset="0"/>
                <a:cs typeface="Times New Roman" pitchFamily="18" charset="0"/>
              </a:rPr>
              <a:t> had a much higher RMSE (46,914.62), indicating poor predictive performance compared to ensemble models.</a:t>
            </a:r>
          </a:p>
          <a:p>
            <a:r>
              <a:rPr lang="en-US" b="1" dirty="0" smtClean="0">
                <a:latin typeface="Times New Roman" pitchFamily="18" charset="0"/>
                <a:cs typeface="Times New Roman" pitchFamily="18" charset="0"/>
              </a:rPr>
              <a:t>4. Support </a:t>
            </a:r>
            <a:r>
              <a:rPr lang="en-US" b="1" dirty="0">
                <a:latin typeface="Times New Roman" pitchFamily="18" charset="0"/>
                <a:cs typeface="Times New Roman" pitchFamily="18" charset="0"/>
              </a:rPr>
              <a:t>Vector Machine (SVM)</a:t>
            </a:r>
            <a:r>
              <a:rPr lang="en-US" dirty="0">
                <a:latin typeface="Times New Roman" pitchFamily="18" charset="0"/>
                <a:cs typeface="Times New Roman" pitchFamily="18" charset="0"/>
              </a:rPr>
              <a:t> performed the worst with a </a:t>
            </a:r>
            <a:r>
              <a:rPr lang="en-US" b="1" dirty="0">
                <a:latin typeface="Times New Roman" pitchFamily="18" charset="0"/>
                <a:cs typeface="Times New Roman" pitchFamily="18" charset="0"/>
              </a:rPr>
              <a:t>MAPE of 25.43%</a:t>
            </a:r>
            <a:r>
              <a:rPr lang="en-US" dirty="0">
                <a:latin typeface="Times New Roman" pitchFamily="18" charset="0"/>
                <a:cs typeface="Times New Roman" pitchFamily="18" charset="0"/>
              </a:rPr>
              <a:t>, suggesting it struggles to fit the data effectively.</a:t>
            </a:r>
          </a:p>
          <a:p>
            <a:r>
              <a:rPr lang="en-US" dirty="0" smtClean="0">
                <a:latin typeface="Times New Roman" pitchFamily="18" charset="0"/>
                <a:cs typeface="Times New Roman" pitchFamily="18" charset="0"/>
              </a:rPr>
              <a:t>5. Overall</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boosting models (</a:t>
            </a:r>
            <a:r>
              <a:rPr lang="en-US" b="1" dirty="0" err="1">
                <a:latin typeface="Times New Roman" pitchFamily="18" charset="0"/>
                <a:cs typeface="Times New Roman" pitchFamily="18" charset="0"/>
              </a:rPr>
              <a:t>XGBoost</a:t>
            </a:r>
            <a:r>
              <a:rPr lang="en-US" b="1" dirty="0">
                <a:latin typeface="Times New Roman" pitchFamily="18" charset="0"/>
                <a:cs typeface="Times New Roman" pitchFamily="18" charset="0"/>
              </a:rPr>
              <a:t> and Gradient Boosting)</a:t>
            </a:r>
            <a:r>
              <a:rPr lang="en-US" dirty="0">
                <a:latin typeface="Times New Roman" pitchFamily="18" charset="0"/>
                <a:cs typeface="Times New Roman" pitchFamily="18" charset="0"/>
              </a:rPr>
              <a:t> outperformed linear and SVM models, making them preferable for this dataset.</a:t>
            </a: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434195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455" y="0"/>
            <a:ext cx="13419231" cy="1347814"/>
          </a:xfrm>
        </p:spPr>
        <p:txBody>
          <a:bodyPr/>
          <a:lstStyle/>
          <a:p>
            <a:r>
              <a:rPr lang="en-US" b="1" dirty="0" smtClean="0"/>
              <a:t>      </a:t>
            </a:r>
            <a:br>
              <a:rPr lang="en-US" b="1" dirty="0" smtClean="0"/>
            </a:br>
            <a:r>
              <a:rPr lang="en-US" b="1" dirty="0"/>
              <a:t> </a:t>
            </a:r>
            <a:r>
              <a:rPr lang="en-US" b="1" dirty="0" smtClean="0"/>
              <a:t>     </a:t>
            </a:r>
            <a:r>
              <a:rPr lang="en-US" b="1" dirty="0" smtClean="0"/>
              <a:t>Impact </a:t>
            </a:r>
            <a:r>
              <a:rPr lang="en-US" b="1" dirty="0"/>
              <a:t>of Customer Preferences and Amenities </a:t>
            </a:r>
            <a:r>
              <a:rPr lang="en-US" b="1" dirty="0" smtClean="0"/>
              <a:t>on</a:t>
            </a:r>
            <a:br>
              <a:rPr lang="en-US" b="1" dirty="0" smtClean="0"/>
            </a:br>
            <a:r>
              <a:rPr lang="en-US" b="1" dirty="0" smtClean="0"/>
              <a:t>      House </a:t>
            </a:r>
            <a:r>
              <a:rPr lang="en-US" b="1" dirty="0"/>
              <a:t>Prices</a:t>
            </a:r>
            <a:br>
              <a:rPr lang="en-US" b="1" dirty="0"/>
            </a:br>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60" y="1545021"/>
            <a:ext cx="5636720" cy="499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66846" y="1689315"/>
            <a:ext cx="5935851" cy="4801314"/>
          </a:xfrm>
          <a:prstGeom prst="rect">
            <a:avLst/>
          </a:prstGeom>
          <a:noFill/>
        </p:spPr>
        <p:txBody>
          <a:bodyPr wrap="square" rtlCol="0">
            <a:spAutoFit/>
          </a:bodyPr>
          <a:lstStyle/>
          <a:p>
            <a:r>
              <a:rPr lang="en-US" b="1" dirty="0" smtClean="0">
                <a:latin typeface="Times New Roman" pitchFamily="18" charset="0"/>
                <a:cs typeface="Times New Roman" pitchFamily="18" charset="0"/>
              </a:rPr>
              <a:t>1.Garage </a:t>
            </a:r>
            <a:r>
              <a:rPr lang="en-US" b="1" dirty="0">
                <a:latin typeface="Times New Roman" pitchFamily="18" charset="0"/>
                <a:cs typeface="Times New Roman" pitchFamily="18" charset="0"/>
              </a:rPr>
              <a:t>Capacity</a:t>
            </a:r>
            <a:r>
              <a:rPr lang="en-US" dirty="0">
                <a:latin typeface="Times New Roman" pitchFamily="18" charset="0"/>
                <a:cs typeface="Times New Roman" pitchFamily="18" charset="0"/>
              </a:rPr>
              <a:t>: Houses with larger garage capacities (3 cars) have the highest sale prices, indicating buyers prefer more parking space.</a:t>
            </a:r>
          </a:p>
          <a:p>
            <a:r>
              <a:rPr lang="en-US" b="1" dirty="0" smtClean="0">
                <a:latin typeface="Times New Roman" pitchFamily="18" charset="0"/>
                <a:cs typeface="Times New Roman" pitchFamily="18" charset="0"/>
              </a:rPr>
              <a:t>2.Basement </a:t>
            </a:r>
            <a:r>
              <a:rPr lang="en-US" b="1" dirty="0">
                <a:latin typeface="Times New Roman" pitchFamily="18" charset="0"/>
                <a:cs typeface="Times New Roman" pitchFamily="18" charset="0"/>
              </a:rPr>
              <a:t>Quality</a:t>
            </a:r>
            <a:r>
              <a:rPr lang="en-US" dirty="0">
                <a:latin typeface="Times New Roman" pitchFamily="18" charset="0"/>
                <a:cs typeface="Times New Roman" pitchFamily="18" charset="0"/>
              </a:rPr>
              <a:t>: Higher basement quality (Good/Excellent) significantly increases house prices, while poor basements lead to lower valuations.</a:t>
            </a:r>
          </a:p>
          <a:p>
            <a:r>
              <a:rPr lang="en-US" b="1" dirty="0" smtClean="0">
                <a:latin typeface="Times New Roman" pitchFamily="18" charset="0"/>
                <a:cs typeface="Times New Roman" pitchFamily="18" charset="0"/>
              </a:rPr>
              <a:t>3.Fireplace </a:t>
            </a:r>
            <a:r>
              <a:rPr lang="en-US" b="1" dirty="0">
                <a:latin typeface="Times New Roman" pitchFamily="18" charset="0"/>
                <a:cs typeface="Times New Roman" pitchFamily="18" charset="0"/>
              </a:rPr>
              <a:t>&amp; Kitchen Quality</a:t>
            </a:r>
            <a:r>
              <a:rPr lang="en-US" dirty="0">
                <a:latin typeface="Times New Roman" pitchFamily="18" charset="0"/>
                <a:cs typeface="Times New Roman" pitchFamily="18" charset="0"/>
              </a:rPr>
              <a:t>: While not as strong a determinant as basement or garage, houses with better fireplace and kitchen quality tend to have higher sale prices, as seen in the violin plots.</a:t>
            </a:r>
          </a:p>
          <a:p>
            <a:r>
              <a:rPr lang="en-US" b="1" dirty="0" smtClean="0">
                <a:latin typeface="Times New Roman" pitchFamily="18" charset="0"/>
                <a:cs typeface="Times New Roman" pitchFamily="18" charset="0"/>
              </a:rPr>
              <a:t>4. Overall </a:t>
            </a:r>
            <a:r>
              <a:rPr lang="en-US" b="1" dirty="0">
                <a:latin typeface="Times New Roman" pitchFamily="18" charset="0"/>
                <a:cs typeface="Times New Roman" pitchFamily="18" charset="0"/>
              </a:rPr>
              <a:t>House Quality</a:t>
            </a:r>
            <a:r>
              <a:rPr lang="en-US" dirty="0">
                <a:latin typeface="Times New Roman" pitchFamily="18" charset="0"/>
                <a:cs typeface="Times New Roman" pitchFamily="18" charset="0"/>
              </a:rPr>
              <a:t>: The most influential factor—houses with higher overall quality ratings fetch significantly higher prices.</a:t>
            </a:r>
          </a:p>
          <a:p>
            <a:r>
              <a:rPr lang="en-US" b="1" dirty="0" smtClean="0">
                <a:latin typeface="Times New Roman" pitchFamily="18" charset="0"/>
                <a:cs typeface="Times New Roman" pitchFamily="18" charset="0"/>
              </a:rPr>
              <a:t>5.Total </a:t>
            </a:r>
            <a:r>
              <a:rPr lang="en-US" b="1" dirty="0">
                <a:latin typeface="Times New Roman" pitchFamily="18" charset="0"/>
                <a:cs typeface="Times New Roman" pitchFamily="18" charset="0"/>
              </a:rPr>
              <a:t>Square Feet</a:t>
            </a:r>
            <a:r>
              <a:rPr lang="en-US" dirty="0">
                <a:latin typeface="Times New Roman" pitchFamily="18" charset="0"/>
                <a:cs typeface="Times New Roman" pitchFamily="18" charset="0"/>
              </a:rPr>
              <a:t>: There is a strong positive correlation between total square footage and sale price, confirming that larger houses tend to sell at a premium.</a:t>
            </a: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74716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dirty="0" smtClean="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
        <p:nvSpPr>
          <p:cNvPr id="3" name="Title 1"/>
          <p:cNvSpPr txBox="1">
            <a:spLocks/>
          </p:cNvSpPr>
          <p:nvPr/>
        </p:nvSpPr>
        <p:spPr>
          <a:xfrm>
            <a:off x="609600" y="274638"/>
            <a:ext cx="10972800" cy="1143000"/>
          </a:xfrm>
          <a:prstGeom prst="rect">
            <a:avLst/>
          </a:prstGeom>
        </p:spPr>
        <p:txBody>
          <a:bodyPr anchor="ct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endParaRPr lang="en-US" sz="20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4000" dirty="0" smtClean="0">
                <a:latin typeface="Times New Roman" pitchFamily="18" charset="0"/>
                <a:cs typeface="Times New Roman" pitchFamily="18" charset="0"/>
              </a:rPr>
              <a:t>References:</a:t>
            </a:r>
            <a:endParaRPr lang="en-IN" sz="4000" dirty="0">
              <a:latin typeface="Times New Roman" pitchFamily="18" charset="0"/>
              <a:cs typeface="Times New Roman" pitchFamily="18" charset="0"/>
            </a:endParaRPr>
          </a:p>
        </p:txBody>
      </p:sp>
      <p:sp>
        <p:nvSpPr>
          <p:cNvPr id="4" name="Content Placeholder 2"/>
          <p:cNvSpPr txBox="1">
            <a:spLocks/>
          </p:cNvSpPr>
          <p:nvPr/>
        </p:nvSpPr>
        <p:spPr>
          <a:xfrm>
            <a:off x="609600" y="1600201"/>
            <a:ext cx="10972800" cy="4525963"/>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smtClean="0">
                <a:solidFill>
                  <a:schemeClr val="tx1">
                    <a:lumMod val="95000"/>
                  </a:schemeClr>
                </a:solidFill>
                <a:latin typeface="Times New Roman" pitchFamily="18" charset="0"/>
                <a:cs typeface="Times New Roman" pitchFamily="18" charset="0"/>
              </a:rPr>
              <a:t>https://www.geeksforgeeks.org/data-analysis-visualization-python/?ref=gcse_ind</a:t>
            </a:r>
          </a:p>
          <a:p>
            <a:pPr fontAlgn="base"/>
            <a:r>
              <a:rPr lang="en-IN" sz="2000" u="sng" dirty="0" smtClean="0">
                <a:solidFill>
                  <a:schemeClr val="tx1">
                    <a:lumMod val="95000"/>
                  </a:schemeClr>
                </a:solidFill>
                <a:latin typeface="Times New Roman" pitchFamily="18" charset="0"/>
                <a:cs typeface="Times New Roman" pitchFamily="18" charset="0"/>
              </a:rPr>
              <a:t>http://pandas.pydata.org/pandas-docs/stable/tutorials.html</a:t>
            </a:r>
            <a:endParaRPr lang="en-IN" sz="2000" dirty="0" smtClean="0">
              <a:solidFill>
                <a:schemeClr val="tx1">
                  <a:lumMod val="95000"/>
                </a:schemeClr>
              </a:solidFill>
              <a:latin typeface="Times New Roman" pitchFamily="18" charset="0"/>
              <a:cs typeface="Times New Roman" pitchFamily="18" charset="0"/>
            </a:endParaRPr>
          </a:p>
          <a:p>
            <a:pPr fontAlgn="base"/>
            <a:r>
              <a:rPr lang="en-IN" sz="2000" u="sng" dirty="0" smtClean="0">
                <a:solidFill>
                  <a:schemeClr val="tx1">
                    <a:lumMod val="95000"/>
                  </a:schemeClr>
                </a:solidFill>
                <a:latin typeface="Times New Roman" pitchFamily="18" charset="0"/>
                <a:cs typeface="Times New Roman" pitchFamily="18" charset="0"/>
              </a:rPr>
              <a:t>https://www.datacamp.com</a:t>
            </a:r>
            <a:endParaRPr lang="en-IN" sz="2000" dirty="0" smtClean="0">
              <a:solidFill>
                <a:schemeClr val="tx1">
                  <a:lumMod val="95000"/>
                </a:schemeClr>
              </a:solidFill>
              <a:latin typeface="Times New Roman" pitchFamily="18" charset="0"/>
              <a:cs typeface="Times New Roman" pitchFamily="18" charset="0"/>
            </a:endParaRPr>
          </a:p>
          <a:p>
            <a:pPr fontAlgn="base"/>
            <a:r>
              <a:rPr lang="en-IN" sz="2000" dirty="0" smtClean="0">
                <a:solidFill>
                  <a:schemeClr val="tx1">
                    <a:lumMod val="95000"/>
                  </a:schemeClr>
                </a:solidFill>
                <a:latin typeface="Times New Roman" pitchFamily="18" charset="0"/>
                <a:cs typeface="Times New Roman" pitchFamily="18" charset="0"/>
              </a:rPr>
              <a:t>https://www.geeksforgeeks.org/data-wrangling-in-python/?ref=gcse_ind</a:t>
            </a:r>
          </a:p>
          <a:p>
            <a:r>
              <a:rPr lang="en-IN" sz="2000" dirty="0" smtClean="0">
                <a:solidFill>
                  <a:schemeClr val="tx1">
                    <a:lumMod val="95000"/>
                  </a:schemeClr>
                </a:solidFill>
                <a:latin typeface="Times New Roman" pitchFamily="18" charset="0"/>
                <a:cs typeface="Times New Roman" pitchFamily="18" charset="0"/>
                <a:hlinkClick r:id="rId2"/>
              </a:rPr>
              <a:t>https://www.youtube.com/watch?v=cN3i8ktEg54&amp;list=PLq7bAUXvGrZX8OEg3UBXKT3Fr10Ilvp9P&amp;index=5</a:t>
            </a:r>
            <a:endParaRPr lang="en-IN" sz="2000" dirty="0" smtClean="0">
              <a:solidFill>
                <a:schemeClr val="tx1">
                  <a:lumMod val="95000"/>
                </a:schemeClr>
              </a:solidFill>
              <a:latin typeface="Times New Roman" pitchFamily="18" charset="0"/>
              <a:cs typeface="Times New Roman" pitchFamily="18" charset="0"/>
            </a:endParaRPr>
          </a:p>
          <a:p>
            <a:r>
              <a:rPr lang="en-IN" sz="2000" dirty="0" smtClean="0">
                <a:latin typeface="Times New Roman" pitchFamily="18" charset="0"/>
                <a:cs typeface="Times New Roman" pitchFamily="18" charset="0"/>
                <a:hlinkClick r:id="rId3"/>
              </a:rPr>
              <a:t>https</a:t>
            </a:r>
            <a:r>
              <a:rPr lang="en-IN" sz="2000" dirty="0">
                <a:latin typeface="Times New Roman" pitchFamily="18" charset="0"/>
                <a:cs typeface="Times New Roman" pitchFamily="18" charset="0"/>
                <a:hlinkClick r:id="rId3"/>
              </a:rPr>
              <a:t>://</a:t>
            </a:r>
            <a:r>
              <a:rPr lang="en-IN" sz="2000" dirty="0" smtClean="0">
                <a:latin typeface="Times New Roman" pitchFamily="18" charset="0"/>
                <a:cs typeface="Times New Roman" pitchFamily="18" charset="0"/>
                <a:hlinkClick r:id="rId3"/>
              </a:rPr>
              <a:t>seaborn.pydata.org/index.html</a:t>
            </a:r>
            <a:endParaRPr lang="en-IN" sz="2000" dirty="0" smtClean="0">
              <a:latin typeface="Times New Roman" pitchFamily="18" charset="0"/>
              <a:cs typeface="Times New Roman" pitchFamily="18" charset="0"/>
            </a:endParaRPr>
          </a:p>
          <a:p>
            <a:r>
              <a:rPr lang="en-US" sz="2000" dirty="0">
                <a:solidFill>
                  <a:schemeClr val="accent6">
                    <a:lumMod val="75000"/>
                  </a:schemeClr>
                </a:solidFill>
                <a:latin typeface="Times New Roman" pitchFamily="18" charset="0"/>
                <a:cs typeface="Times New Roman" pitchFamily="18" charset="0"/>
              </a:rPr>
              <a:t>https://www.youtube.com/watch?v=SM95HJ1CCdM&amp;list=PLP_4EPVEox9-Vc0pXKnnso3SOIpP_6SLQ</a:t>
            </a:r>
            <a:endParaRPr lang="en-US" sz="2000" dirty="0" smtClean="0">
              <a:solidFill>
                <a:schemeClr val="accent6">
                  <a:lumMod val="75000"/>
                </a:schemeClr>
              </a:solidFill>
              <a:latin typeface="Times New Roman" pitchFamily="18" charset="0"/>
              <a:cs typeface="Times New Roman" pitchFamily="18" charset="0"/>
            </a:endParaRPr>
          </a:p>
          <a:p>
            <a:r>
              <a:rPr lang="en-IN" sz="2000" dirty="0" smtClean="0">
                <a:latin typeface="Times New Roman" pitchFamily="18" charset="0"/>
                <a:cs typeface="Times New Roman" pitchFamily="18" charset="0"/>
                <a:hlinkClick r:id="rId4"/>
              </a:rPr>
              <a:t>https</a:t>
            </a:r>
            <a:r>
              <a:rPr lang="en-IN" sz="2000" dirty="0">
                <a:latin typeface="Times New Roman" pitchFamily="18" charset="0"/>
                <a:cs typeface="Times New Roman" pitchFamily="18" charset="0"/>
                <a:hlinkClick r:id="rId4"/>
              </a:rPr>
              <a:t>://</a:t>
            </a:r>
            <a:r>
              <a:rPr lang="en-IN" sz="2000" dirty="0" smtClean="0">
                <a:latin typeface="Times New Roman" pitchFamily="18" charset="0"/>
                <a:cs typeface="Times New Roman" pitchFamily="18" charset="0"/>
                <a:hlinkClick r:id="rId4"/>
              </a:rPr>
              <a:t>builtin.com/articles/feature-engineering</a:t>
            </a:r>
            <a:endParaRPr lang="en-IN" sz="2000" dirty="0" smtClean="0">
              <a:latin typeface="Times New Roman" pitchFamily="18" charset="0"/>
              <a:cs typeface="Times New Roman" pitchFamily="18" charset="0"/>
            </a:endParaRPr>
          </a:p>
          <a:p>
            <a:r>
              <a:rPr lang="en-IN" sz="2000" dirty="0">
                <a:latin typeface="Times New Roman" pitchFamily="18" charset="0"/>
                <a:cs typeface="Times New Roman" pitchFamily="18" charset="0"/>
                <a:hlinkClick r:id="rId5"/>
              </a:rPr>
              <a:t>https://www.geeksforgeeks.org/what-is-feature-engineering</a:t>
            </a:r>
            <a:r>
              <a:rPr lang="en-IN" sz="2000" dirty="0" smtClean="0">
                <a:latin typeface="Times New Roman" pitchFamily="18" charset="0"/>
                <a:cs typeface="Times New Roman" pitchFamily="18" charset="0"/>
                <a:hlinkClick r:id="rId5"/>
              </a:rPr>
              <a:t>/</a:t>
            </a:r>
            <a:endParaRPr lang="en-IN" sz="2000" dirty="0" smtClean="0">
              <a:latin typeface="Times New Roman" pitchFamily="18" charset="0"/>
              <a:cs typeface="Times New Roman" pitchFamily="18" charset="0"/>
            </a:endParaRPr>
          </a:p>
          <a:p>
            <a:endParaRPr lang="en-US" sz="2000" dirty="0" smtClean="0">
              <a:solidFill>
                <a:schemeClr val="accent6">
                  <a:lumMod val="75000"/>
                </a:schemeClr>
              </a:solidFill>
              <a:latin typeface="Times New Roman" pitchFamily="18" charset="0"/>
              <a:cs typeface="Times New Roman" pitchFamily="18" charset="0"/>
            </a:endParaRPr>
          </a:p>
          <a:p>
            <a:endParaRPr lang="en-US" sz="2000" dirty="0" smtClean="0">
              <a:solidFill>
                <a:schemeClr val="accent6">
                  <a:lumMod val="75000"/>
                </a:schemeClr>
              </a:solidFill>
              <a:latin typeface="Times New Roman" pitchFamily="18" charset="0"/>
              <a:cs typeface="Times New Roman" pitchFamily="18" charset="0"/>
            </a:endParaRPr>
          </a:p>
          <a:p>
            <a:endParaRPr lang="en-IN" sz="2000" dirty="0" smtClean="0">
              <a:solidFill>
                <a:schemeClr val="accent6">
                  <a:lumMod val="75000"/>
                </a:schemeClr>
              </a:solidFill>
              <a:latin typeface="Times New Roman" pitchFamily="18" charset="0"/>
              <a:cs typeface="Times New Roman" pitchFamily="18" charset="0"/>
            </a:endParaRPr>
          </a:p>
          <a:p>
            <a:endParaRPr lang="en-IN" sz="2000" dirty="0">
              <a:solidFill>
                <a:schemeClr val="accent6">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525876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CA4448-4930-46E0-AD53-50021D9DCF2B}"/>
              </a:ext>
            </a:extLst>
          </p:cNvPr>
          <p:cNvSpPr>
            <a:spLocks noGrp="1"/>
          </p:cNvSpPr>
          <p:nvPr>
            <p:ph type="title"/>
          </p:nvPr>
        </p:nvSpPr>
        <p:spPr/>
        <p:txBody>
          <a:bodyPr/>
          <a:lstStyle/>
          <a:p>
            <a:r>
              <a:rPr lang="en-US" dirty="0"/>
              <a:t>THANK YOU</a:t>
            </a:r>
          </a:p>
          <a:p>
            <a:endParaRPr lang="en-US" dirty="0"/>
          </a:p>
        </p:txBody>
      </p:sp>
      <p:pic>
        <p:nvPicPr>
          <p:cNvPr id="20" name="Picture Placeholder 8" descr="close up of bridge">
            <a:extLst>
              <a:ext uri="{FF2B5EF4-FFF2-40B4-BE49-F238E27FC236}">
                <a16:creationId xmlns:a16="http://schemas.microsoft.com/office/drawing/2014/main" xmlns="" id="{2EC47CED-7A85-4080-9C7C-3921E48924A7}"/>
              </a:ext>
            </a:extLst>
          </p:cNvPr>
          <p:cNvPicPr>
            <a:picLocks noGrp="1" noChangeAspect="1"/>
          </p:cNvPicPr>
          <p:nvPr>
            <p:ph type="pic" sz="quarter" idx="13"/>
          </p:nvPr>
        </p:nvPicPr>
        <p:blipFill rotWithShape="1">
          <a:blip r:embed="rId2"/>
          <a:srcRect l="17082" r="17082"/>
          <a:stretch/>
        </p:blipFill>
        <p:spPr>
          <a:xfrm>
            <a:off x="5888038" y="533400"/>
            <a:ext cx="5541962" cy="5611813"/>
          </a:xfrm>
        </p:spPr>
      </p:pic>
    </p:spTree>
    <p:extLst>
      <p:ext uri="{BB962C8B-B14F-4D97-AF65-F5344CB8AC3E}">
        <p14:creationId xmlns:p14="http://schemas.microsoft.com/office/powerpoint/2010/main" val="71553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ow angle view of buildings in a city">
            <a:extLst>
              <a:ext uri="{FF2B5EF4-FFF2-40B4-BE49-F238E27FC236}">
                <a16:creationId xmlns:a16="http://schemas.microsoft.com/office/drawing/2014/main" xmlns="" id="{3CF2725B-8BAD-4651-8A3F-80E7338713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7" r="7"/>
          <a:stretch/>
        </p:blipFill>
        <p:spPr>
          <a:xfrm>
            <a:off x="2437013" y="635000"/>
            <a:ext cx="9568721" cy="6858000"/>
          </a:xfrm>
        </p:spPr>
      </p:pic>
      <p:sp>
        <p:nvSpPr>
          <p:cNvPr id="2" name="Title 1">
            <a:extLst>
              <a:ext uri="{FF2B5EF4-FFF2-40B4-BE49-F238E27FC236}">
                <a16:creationId xmlns:a16="http://schemas.microsoft.com/office/drawing/2014/main" xmlns="" id="{D9B36C10-A9EA-414E-B3D3-09BAD9FA950D}"/>
              </a:ext>
            </a:extLst>
          </p:cNvPr>
          <p:cNvSpPr>
            <a:spLocks noGrp="1"/>
          </p:cNvSpPr>
          <p:nvPr>
            <p:ph type="title"/>
          </p:nvPr>
        </p:nvSpPr>
        <p:spPr>
          <a:xfrm>
            <a:off x="-1166327" y="834636"/>
            <a:ext cx="5803642" cy="1115370"/>
          </a:xfrm>
        </p:spPr>
        <p:txBody>
          <a:bodyPr>
            <a:normAutofit/>
          </a:bodyPr>
          <a:lstStyle/>
          <a:p>
            <a:r>
              <a:rPr lang="en-US" sz="4000" b="1" dirty="0">
                <a:solidFill>
                  <a:schemeClr val="tx1"/>
                </a:solidFill>
              </a:rPr>
              <a:t>        </a:t>
            </a:r>
          </a:p>
        </p:txBody>
      </p:sp>
      <p:sp>
        <p:nvSpPr>
          <p:cNvPr id="3" name="Subtitle 2">
            <a:extLst>
              <a:ext uri="{FF2B5EF4-FFF2-40B4-BE49-F238E27FC236}">
                <a16:creationId xmlns:a16="http://schemas.microsoft.com/office/drawing/2014/main" xmlns="" id="{0A140D27-0E15-4434-A8B8-FC32761449B0}"/>
              </a:ext>
            </a:extLst>
          </p:cNvPr>
          <p:cNvSpPr>
            <a:spLocks noGrp="1"/>
          </p:cNvSpPr>
          <p:nvPr>
            <p:ph type="body" sz="quarter" idx="14"/>
          </p:nvPr>
        </p:nvSpPr>
        <p:spPr>
          <a:xfrm>
            <a:off x="186267" y="3014135"/>
            <a:ext cx="8847666" cy="2652810"/>
          </a:xfrm>
        </p:spPr>
        <p:txBody>
          <a:bodyPr>
            <a:normAutofit/>
          </a:bodyPr>
          <a:lstStyle/>
          <a:p>
            <a:r>
              <a:rPr lang="en-US" sz="3200" b="1" dirty="0">
                <a:solidFill>
                  <a:srgbClr val="FFFF00"/>
                </a:solidFill>
              </a:rPr>
              <a:t>Download the dataset </a:t>
            </a:r>
            <a:r>
              <a:rPr lang="en-US" sz="3200" b="1" dirty="0">
                <a:solidFill>
                  <a:srgbClr val="FFFF00"/>
                </a:solidFill>
                <a:hlinkClick r:id="rId3" action="ppaction://hlinkfile"/>
              </a:rPr>
              <a:t>“Housing Data.csv”</a:t>
            </a:r>
            <a:r>
              <a:rPr lang="en-US" sz="3200" b="1" dirty="0">
                <a:solidFill>
                  <a:srgbClr val="FFFF00"/>
                </a:solidFill>
              </a:rPr>
              <a:t> and upload the dataset in your project environment. </a:t>
            </a:r>
            <a:endParaRPr lang="en-US" sz="3200" b="1" dirty="0" smtClean="0">
              <a:solidFill>
                <a:srgbClr val="FFFF00"/>
              </a:solidFill>
            </a:endParaRPr>
          </a:p>
          <a:p>
            <a:r>
              <a:rPr lang="en-US" sz="3200" b="1" dirty="0" smtClean="0">
                <a:solidFill>
                  <a:srgbClr val="FFFF00"/>
                </a:solidFill>
              </a:rPr>
              <a:t>The </a:t>
            </a:r>
            <a:r>
              <a:rPr lang="en-US" sz="3200" b="1" dirty="0">
                <a:solidFill>
                  <a:srgbClr val="FFFF00"/>
                </a:solidFill>
              </a:rPr>
              <a:t>data dictionary can be accessed </a:t>
            </a:r>
            <a:r>
              <a:rPr lang="en-US" sz="3200" b="1" dirty="0">
                <a:solidFill>
                  <a:srgbClr val="FFFF00"/>
                </a:solidFill>
                <a:hlinkClick r:id="rId4"/>
              </a:rPr>
              <a:t>here</a:t>
            </a:r>
            <a:r>
              <a:rPr lang="en-US" sz="3200" b="1" dirty="0">
                <a:solidFill>
                  <a:srgbClr val="FFFF00"/>
                </a:solidFill>
              </a:rPr>
              <a:t>. </a:t>
            </a:r>
          </a:p>
        </p:txBody>
      </p:sp>
      <p:sp>
        <p:nvSpPr>
          <p:cNvPr id="8" name="TextBox 7"/>
          <p:cNvSpPr txBox="1"/>
          <p:nvPr/>
        </p:nvSpPr>
        <p:spPr>
          <a:xfrm>
            <a:off x="347133" y="1422400"/>
            <a:ext cx="9440333" cy="1323439"/>
          </a:xfrm>
          <a:prstGeom prst="rect">
            <a:avLst/>
          </a:prstGeom>
          <a:noFill/>
        </p:spPr>
        <p:txBody>
          <a:bodyPr wrap="square" rtlCol="0">
            <a:spAutoFit/>
          </a:bodyPr>
          <a:lstStyle/>
          <a:p>
            <a:endParaRPr lang="en-IN" sz="4000" dirty="0" smtClean="0">
              <a:solidFill>
                <a:schemeClr val="accent4">
                  <a:lumMod val="75000"/>
                </a:schemeClr>
              </a:solidFill>
              <a:latin typeface="Times New Roman" pitchFamily="18" charset="0"/>
              <a:cs typeface="Times New Roman" pitchFamily="18" charset="0"/>
            </a:endParaRPr>
          </a:p>
          <a:p>
            <a:r>
              <a:rPr lang="en-IN" sz="4000" dirty="0" smtClean="0">
                <a:solidFill>
                  <a:schemeClr val="accent4">
                    <a:lumMod val="75000"/>
                  </a:schemeClr>
                </a:solidFill>
                <a:latin typeface="Times New Roman" pitchFamily="18" charset="0"/>
                <a:cs typeface="Times New Roman" pitchFamily="18" charset="0"/>
              </a:rPr>
              <a:t>LINKS for Dictionary and housingdata.CSV </a:t>
            </a:r>
            <a:endParaRPr lang="en-IN" sz="4000" dirty="0">
              <a:solidFill>
                <a:schemeClr val="accent4">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7096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1EF53E3-F88C-4203-A489-8C9D57513DF6}"/>
              </a:ext>
            </a:extLst>
          </p:cNvPr>
          <p:cNvSpPr>
            <a:spLocks noGrp="1"/>
          </p:cNvSpPr>
          <p:nvPr>
            <p:ph type="title"/>
          </p:nvPr>
        </p:nvSpPr>
        <p:spPr/>
        <p:txBody>
          <a:bodyPr/>
          <a:lstStyle/>
          <a:p>
            <a:r>
              <a:rPr lang="en-US" dirty="0" smtClean="0">
                <a:latin typeface="Times New Roman" pitchFamily="18" charset="0"/>
                <a:cs typeface="Times New Roman" pitchFamily="18" charset="0"/>
              </a:rPr>
              <a:t>Introduction</a:t>
            </a:r>
            <a:endParaRPr lang="en-US" dirty="0">
              <a:latin typeface="Times New Roman" pitchFamily="18" charset="0"/>
              <a:cs typeface="Times New Roman" pitchFamily="18" charset="0"/>
            </a:endParaRPr>
          </a:p>
        </p:txBody>
      </p:sp>
      <p:sp>
        <p:nvSpPr>
          <p:cNvPr id="8" name="Text Placeholder 7">
            <a:extLst>
              <a:ext uri="{FF2B5EF4-FFF2-40B4-BE49-F238E27FC236}">
                <a16:creationId xmlns:a16="http://schemas.microsoft.com/office/drawing/2014/main" xmlns="" id="{6F03AADD-A4FE-4CE8-944C-3F9C9777F0AB}"/>
              </a:ext>
            </a:extLst>
          </p:cNvPr>
          <p:cNvSpPr>
            <a:spLocks noGrp="1"/>
          </p:cNvSpPr>
          <p:nvPr>
            <p:ph type="body" sz="quarter" idx="12"/>
          </p:nvPr>
        </p:nvSpPr>
        <p:spPr>
          <a:xfrm>
            <a:off x="660400" y="2044700"/>
            <a:ext cx="5304172" cy="4238654"/>
          </a:xfrm>
        </p:spPr>
        <p:txBody>
          <a:bodyPr/>
          <a:lstStyle/>
          <a:p>
            <a:pPr>
              <a:buFont typeface="Wingdings" pitchFamily="2" charset="2"/>
              <a:buChar char="v"/>
            </a:pPr>
            <a:r>
              <a:rPr lang="en-US" dirty="0">
                <a:latin typeface="Times New Roman" pitchFamily="18" charset="0"/>
                <a:cs typeface="Times New Roman" pitchFamily="18" charset="0"/>
              </a:rPr>
              <a:t>EDA is indispensable in extracting actionable insights from raw data, especially in domains like real estate where numerous factors contribute to the final property value. </a:t>
            </a:r>
            <a:endParaRPr lang="en-US" dirty="0" smtClean="0">
              <a:latin typeface="Times New Roman" pitchFamily="18" charset="0"/>
              <a:cs typeface="Times New Roman" pitchFamily="18" charset="0"/>
            </a:endParaRPr>
          </a:p>
          <a:p>
            <a:pPr>
              <a:buFont typeface="Wingdings" pitchFamily="2" charset="2"/>
              <a:buChar char="v"/>
            </a:pPr>
            <a:r>
              <a:rPr lang="en-US" dirty="0" smtClean="0">
                <a:latin typeface="Times New Roman" pitchFamily="18" charset="0"/>
                <a:cs typeface="Times New Roman" pitchFamily="18" charset="0"/>
              </a:rPr>
              <a:t>we </a:t>
            </a:r>
            <a:r>
              <a:rPr lang="en-US" dirty="0">
                <a:latin typeface="Times New Roman" pitchFamily="18" charset="0"/>
                <a:cs typeface="Times New Roman" pitchFamily="18" charset="0"/>
              </a:rPr>
              <a:t>can identify key variables that significantly impact house prices, allowing us to tailor pricing strategies, enhance customer satisfaction, and gain a competitive edge in the </a:t>
            </a:r>
            <a:r>
              <a:rPr lang="en-US" dirty="0" smtClean="0">
                <a:latin typeface="Times New Roman" pitchFamily="18" charset="0"/>
                <a:cs typeface="Times New Roman" pitchFamily="18" charset="0"/>
              </a:rPr>
              <a:t>market.</a:t>
            </a:r>
          </a:p>
          <a:p>
            <a:pPr>
              <a:buFont typeface="Wingdings" pitchFamily="2" charset="2"/>
              <a:buChar char="v"/>
            </a:pPr>
            <a:r>
              <a:rPr lang="en-US" dirty="0" smtClean="0">
                <a:latin typeface="Times New Roman" pitchFamily="18" charset="0"/>
                <a:cs typeface="Times New Roman" pitchFamily="18" charset="0"/>
              </a:rPr>
              <a:t>EDA </a:t>
            </a:r>
            <a:r>
              <a:rPr lang="en-US" dirty="0">
                <a:latin typeface="Times New Roman" pitchFamily="18" charset="0"/>
                <a:cs typeface="Times New Roman" pitchFamily="18" charset="0"/>
              </a:rPr>
              <a:t>helps us uncover hidden relationships, outliers, and trends that may be obscured at first glance, ensuring a comprehensive analysis that goes beyond surface-level observations.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95" y="1613070"/>
            <a:ext cx="4954961" cy="411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77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Importing Required libraries:</a:t>
            </a:r>
            <a:endParaRPr lang="en-IN" b="1"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70" y="1646880"/>
            <a:ext cx="6274602" cy="47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17776" y="1646880"/>
            <a:ext cx="5315919" cy="4985980"/>
          </a:xfrm>
          <a:prstGeom prst="rect">
            <a:avLst/>
          </a:prstGeom>
          <a:noFill/>
        </p:spPr>
        <p:txBody>
          <a:bodyPr wrap="square" rtlCol="0">
            <a:spAutoFit/>
          </a:bodyPr>
          <a:lstStyle/>
          <a:p>
            <a:endParaRPr lang="en-US" dirty="0"/>
          </a:p>
          <a:p>
            <a:pPr marL="342900" indent="-342900">
              <a:buFont typeface="Wingdings" pitchFamily="2" charset="2"/>
              <a:buChar char="v"/>
            </a:pPr>
            <a:r>
              <a:rPr lang="en-US" sz="2000" b="1" dirty="0" smtClean="0">
                <a:latin typeface="Times New Roman" pitchFamily="18" charset="0"/>
                <a:cs typeface="Times New Roman" pitchFamily="18" charset="0"/>
              </a:rPr>
              <a:t>Well-structured </a:t>
            </a:r>
            <a:r>
              <a:rPr lang="en-US" sz="2000" b="1" dirty="0">
                <a:latin typeface="Times New Roman" pitchFamily="18" charset="0"/>
                <a:cs typeface="Times New Roman" pitchFamily="18" charset="0"/>
              </a:rPr>
              <a:t>Imports</a:t>
            </a:r>
            <a:r>
              <a:rPr lang="en-US" sz="2000" dirty="0">
                <a:latin typeface="Times New Roman" pitchFamily="18" charset="0"/>
                <a:cs typeface="Times New Roman" pitchFamily="18" charset="0"/>
              </a:rPr>
              <a:t> – Covers data handling (numpy, pandas), visualization (</a:t>
            </a:r>
            <a:r>
              <a:rPr lang="en-US" sz="2000" dirty="0" err="1">
                <a:latin typeface="Times New Roman" pitchFamily="18" charset="0"/>
                <a:cs typeface="Times New Roman" pitchFamily="18" charset="0"/>
              </a:rPr>
              <a:t>matplotlib</a:t>
            </a:r>
            <a:r>
              <a:rPr lang="en-US" sz="2000" dirty="0">
                <a:latin typeface="Times New Roman" pitchFamily="18" charset="0"/>
                <a:cs typeface="Times New Roman" pitchFamily="18" charset="0"/>
              </a:rPr>
              <a:t>, seaborn), and ML (</a:t>
            </a:r>
            <a:r>
              <a:rPr lang="en-US" sz="2000" dirty="0" err="1">
                <a:latin typeface="Times New Roman" pitchFamily="18" charset="0"/>
                <a:cs typeface="Times New Roman" pitchFamily="18" charset="0"/>
              </a:rPr>
              <a:t>sklearn</a:t>
            </a:r>
            <a:r>
              <a:rPr lang="en-US" sz="2000" dirty="0" smtClean="0">
                <a:latin typeface="Times New Roman" pitchFamily="18" charset="0"/>
                <a:cs typeface="Times New Roman" pitchFamily="18" charset="0"/>
              </a:rPr>
              <a:t>).</a:t>
            </a:r>
          </a:p>
          <a:p>
            <a:pPr marL="342900" indent="-342900">
              <a:buFont typeface="Wingdings" pitchFamily="2" charset="2"/>
              <a:buChar char="v"/>
            </a:pPr>
            <a:r>
              <a:rPr lang="en-US" sz="2000" b="1" dirty="0" smtClean="0">
                <a:latin typeface="Times New Roman" pitchFamily="18" charset="0"/>
                <a:cs typeface="Times New Roman" pitchFamily="18" charset="0"/>
              </a:rPr>
              <a:t>Visualization </a:t>
            </a:r>
            <a:r>
              <a:rPr lang="en-US" sz="2000" b="1" dirty="0">
                <a:latin typeface="Times New Roman" pitchFamily="18" charset="0"/>
                <a:cs typeface="Times New Roman" pitchFamily="18" charset="0"/>
              </a:rPr>
              <a:t>Setup</a:t>
            </a:r>
            <a:r>
              <a:rPr lang="en-US" sz="2000" dirty="0">
                <a:latin typeface="Times New Roman" pitchFamily="18" charset="0"/>
                <a:cs typeface="Times New Roman" pitchFamily="18" charset="0"/>
              </a:rPr>
              <a:t> – Uses </a:t>
            </a:r>
            <a:r>
              <a:rPr lang="en-US" sz="2000" dirty="0" err="1">
                <a:latin typeface="Times New Roman" pitchFamily="18" charset="0"/>
                <a:cs typeface="Times New Roman" pitchFamily="18" charset="0"/>
              </a:rPr>
              <a:t>fivethirtyeight</a:t>
            </a:r>
            <a:r>
              <a:rPr lang="en-US" sz="2000" dirty="0">
                <a:latin typeface="Times New Roman" pitchFamily="18" charset="0"/>
                <a:cs typeface="Times New Roman" pitchFamily="18" charset="0"/>
              </a:rPr>
              <a:t> and </a:t>
            </a:r>
            <a:r>
              <a:rPr lang="en-US" sz="2000" dirty="0" err="1">
                <a:latin typeface="Times New Roman" pitchFamily="18" charset="0"/>
                <a:cs typeface="Times New Roman" pitchFamily="18" charset="0"/>
              </a:rPr>
              <a:t>whitegrid</a:t>
            </a:r>
            <a:r>
              <a:rPr lang="en-US" sz="2000" dirty="0">
                <a:latin typeface="Times New Roman" pitchFamily="18" charset="0"/>
                <a:cs typeface="Times New Roman" pitchFamily="18" charset="0"/>
              </a:rPr>
              <a:t> styles for clear </a:t>
            </a:r>
            <a:r>
              <a:rPr lang="en-US" sz="2000" dirty="0" smtClean="0">
                <a:latin typeface="Times New Roman" pitchFamily="18" charset="0"/>
                <a:cs typeface="Times New Roman" pitchFamily="18" charset="0"/>
              </a:rPr>
              <a:t>plots.</a:t>
            </a:r>
          </a:p>
          <a:p>
            <a:pPr marL="342900" indent="-342900">
              <a:buFont typeface="Wingdings" pitchFamily="2" charset="2"/>
              <a:buChar char="v"/>
            </a:pPr>
            <a:r>
              <a:rPr lang="en-US" sz="2000" b="1" dirty="0" smtClean="0">
                <a:latin typeface="Times New Roman" pitchFamily="18" charset="0"/>
                <a:cs typeface="Times New Roman" pitchFamily="18" charset="0"/>
              </a:rPr>
              <a:t>Diverse </a:t>
            </a:r>
            <a:r>
              <a:rPr lang="en-US" sz="2000" b="1" dirty="0">
                <a:latin typeface="Times New Roman" pitchFamily="18" charset="0"/>
                <a:cs typeface="Times New Roman" pitchFamily="18" charset="0"/>
              </a:rPr>
              <a:t>ML Models</a:t>
            </a:r>
            <a:r>
              <a:rPr lang="en-US" sz="2000" dirty="0">
                <a:latin typeface="Times New Roman" pitchFamily="18" charset="0"/>
                <a:cs typeface="Times New Roman" pitchFamily="18" charset="0"/>
              </a:rPr>
              <a:t> – Includes classification, regression, and model selection techniques, covering tree-based, linear, and ensemble </a:t>
            </a:r>
            <a:r>
              <a:rPr lang="en-US" sz="2000" dirty="0" smtClean="0">
                <a:latin typeface="Times New Roman" pitchFamily="18" charset="0"/>
                <a:cs typeface="Times New Roman" pitchFamily="18" charset="0"/>
              </a:rPr>
              <a:t>methods.</a:t>
            </a:r>
          </a:p>
          <a:p>
            <a:pPr marL="342900" indent="-342900">
              <a:buFont typeface="Wingdings" pitchFamily="2" charset="2"/>
              <a:buChar char="v"/>
            </a:pPr>
            <a:r>
              <a:rPr lang="en-US" sz="2000" b="1" dirty="0" smtClean="0">
                <a:latin typeface="Times New Roman" pitchFamily="18" charset="0"/>
                <a:cs typeface="Times New Roman" pitchFamily="18" charset="0"/>
              </a:rPr>
              <a:t>Possible </a:t>
            </a:r>
            <a:r>
              <a:rPr lang="en-US" sz="2000" b="1" dirty="0">
                <a:latin typeface="Times New Roman" pitchFamily="18" charset="0"/>
                <a:cs typeface="Times New Roman" pitchFamily="18" charset="0"/>
              </a:rPr>
              <a:t>Improvements</a:t>
            </a:r>
            <a:r>
              <a:rPr lang="en-US" sz="2000" dirty="0">
                <a:latin typeface="Times New Roman" pitchFamily="18" charset="0"/>
                <a:cs typeface="Times New Roman" pitchFamily="18" charset="0"/>
              </a:rPr>
              <a:t> – Remove/comment %</a:t>
            </a:r>
            <a:r>
              <a:rPr lang="en-US" sz="2000" dirty="0" err="1">
                <a:latin typeface="Times New Roman" pitchFamily="18" charset="0"/>
                <a:cs typeface="Times New Roman" pitchFamily="18" charset="0"/>
              </a:rPr>
              <a:t>matplotlib</a:t>
            </a:r>
            <a:r>
              <a:rPr lang="en-US" sz="2000" dirty="0">
                <a:latin typeface="Times New Roman" pitchFamily="18" charset="0"/>
                <a:cs typeface="Times New Roman" pitchFamily="18" charset="0"/>
              </a:rPr>
              <a:t> inline if not needed, add preprocessing imports (</a:t>
            </a:r>
            <a:r>
              <a:rPr lang="en-US" sz="2000" dirty="0" err="1">
                <a:latin typeface="Times New Roman" pitchFamily="18" charset="0"/>
                <a:cs typeface="Times New Roman" pitchFamily="18" charset="0"/>
              </a:rPr>
              <a:t>StandardScaler</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LabelEncoder</a:t>
            </a:r>
            <a:r>
              <a:rPr lang="en-US" sz="2000" dirty="0">
                <a:latin typeface="Times New Roman" pitchFamily="18" charset="0"/>
                <a:cs typeface="Times New Roman" pitchFamily="18" charset="0"/>
              </a:rPr>
              <a:t>), and organize imports for readability.</a:t>
            </a:r>
          </a:p>
          <a:p>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57117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309966"/>
            <a:ext cx="11340000" cy="1828800"/>
          </a:xfrm>
        </p:spPr>
        <p:txBody>
          <a:bodyPr/>
          <a:lstStyle/>
          <a:p>
            <a:r>
              <a:rPr lang="en-US" sz="1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Dataset </a:t>
            </a:r>
            <a:r>
              <a:rPr lang="en-US" sz="2800" b="1" dirty="0">
                <a:latin typeface="Times New Roman" pitchFamily="18" charset="0"/>
                <a:cs typeface="Times New Roman" pitchFamily="18" charset="0"/>
              </a:rPr>
              <a:t>Overview: Features and Data </a:t>
            </a:r>
            <a:r>
              <a:rPr lang="en-US" sz="2800" b="1" dirty="0" smtClean="0">
                <a:latin typeface="Times New Roman" pitchFamily="18" charset="0"/>
                <a:cs typeface="Times New Roman" pitchFamily="18" charset="0"/>
              </a:rPr>
              <a:t>Types</a:t>
            </a:r>
            <a:br>
              <a:rPr lang="en-US" sz="2800" b="1" dirty="0" smtClean="0">
                <a:latin typeface="Times New Roman" pitchFamily="18" charset="0"/>
                <a:cs typeface="Times New Roman" pitchFamily="18" charset="0"/>
              </a:rPr>
            </a:b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The dataset contains </a:t>
            </a:r>
            <a:r>
              <a:rPr lang="en-US" sz="1800" b="1" dirty="0">
                <a:latin typeface="Times New Roman" pitchFamily="18" charset="0"/>
                <a:cs typeface="Times New Roman" pitchFamily="18" charset="0"/>
              </a:rPr>
              <a:t>81 columns</a:t>
            </a:r>
            <a:r>
              <a:rPr lang="en-US" sz="1800" dirty="0">
                <a:latin typeface="Times New Roman" pitchFamily="18" charset="0"/>
                <a:cs typeface="Times New Roman" pitchFamily="18" charset="0"/>
              </a:rPr>
              <a:t> with </a:t>
            </a:r>
            <a:r>
              <a:rPr lang="en-US" sz="1800" b="1" dirty="0">
                <a:latin typeface="Times New Roman" pitchFamily="18" charset="0"/>
                <a:cs typeface="Times New Roman" pitchFamily="18" charset="0"/>
              </a:rPr>
              <a:t>1460 entries</a:t>
            </a:r>
            <a:r>
              <a:rPr lang="en-US" sz="1800" dirty="0">
                <a:latin typeface="Times New Roman" pitchFamily="18" charset="0"/>
                <a:cs typeface="Times New Roman" pitchFamily="18" charset="0"/>
              </a:rPr>
              <a:t> each, consisting of numerical (int64, float64) and categorical (object) data </a:t>
            </a:r>
            <a:r>
              <a:rPr lang="en-US" sz="1800" dirty="0" err="1">
                <a:latin typeface="Times New Roman" pitchFamily="18" charset="0"/>
                <a:cs typeface="Times New Roman" pitchFamily="18" charset="0"/>
              </a:rPr>
              <a:t>types.Some</a:t>
            </a:r>
            <a:r>
              <a:rPr lang="en-US" sz="1800" dirty="0">
                <a:latin typeface="Times New Roman" pitchFamily="18" charset="0"/>
                <a:cs typeface="Times New Roman" pitchFamily="18" charset="0"/>
              </a:rPr>
              <a:t> features, like </a:t>
            </a:r>
            <a:r>
              <a:rPr lang="en-US" sz="1800" dirty="0" err="1">
                <a:latin typeface="Times New Roman" pitchFamily="18" charset="0"/>
                <a:cs typeface="Times New Roman" pitchFamily="18" charset="0"/>
              </a:rPr>
              <a:t>GarageYrBlt</a:t>
            </a:r>
            <a:r>
              <a:rPr lang="en-US" sz="1800" dirty="0">
                <a:latin typeface="Times New Roman" pitchFamily="18" charset="0"/>
                <a:cs typeface="Times New Roman" pitchFamily="18" charset="0"/>
              </a:rPr>
              <a:t> and Electrical, have missing </a:t>
            </a:r>
            <a:r>
              <a:rPr lang="en-US" sz="1800" dirty="0" err="1">
                <a:latin typeface="Times New Roman" pitchFamily="18" charset="0"/>
                <a:cs typeface="Times New Roman" pitchFamily="18" charset="0"/>
              </a:rPr>
              <a:t>values.A</a:t>
            </a:r>
            <a:r>
              <a:rPr lang="en-US" sz="1800" dirty="0">
                <a:latin typeface="Times New Roman" pitchFamily="18" charset="0"/>
                <a:cs typeface="Times New Roman" pitchFamily="18" charset="0"/>
              </a:rPr>
              <a:t> mix of housing-related attributes such as </a:t>
            </a:r>
            <a:r>
              <a:rPr lang="en-US" sz="1800" dirty="0" err="1">
                <a:latin typeface="Times New Roman" pitchFamily="18" charset="0"/>
                <a:cs typeface="Times New Roman" pitchFamily="18" charset="0"/>
              </a:rPr>
              <a:t>LotFrontage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YearBuilt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GarageArea</a:t>
            </a:r>
            <a:r>
              <a:rPr lang="en-US" sz="1800" dirty="0">
                <a:latin typeface="Times New Roman" pitchFamily="18" charset="0"/>
                <a:cs typeface="Times New Roman" pitchFamily="18" charset="0"/>
              </a:rPr>
              <a:t>, and </a:t>
            </a:r>
            <a:r>
              <a:rPr lang="en-US" sz="1800" dirty="0" err="1">
                <a:latin typeface="Times New Roman" pitchFamily="18" charset="0"/>
                <a:cs typeface="Times New Roman" pitchFamily="18" charset="0"/>
              </a:rPr>
              <a:t>SalePrice</a:t>
            </a:r>
            <a:r>
              <a:rPr lang="en-US" sz="1800" dirty="0">
                <a:latin typeface="Times New Roman" pitchFamily="18" charset="0"/>
                <a:cs typeface="Times New Roman" pitchFamily="18" charset="0"/>
              </a:rPr>
              <a:t> suggests it’s a real estate </a:t>
            </a:r>
            <a:r>
              <a:rPr lang="en-US" sz="1800" dirty="0" err="1">
                <a:latin typeface="Times New Roman" pitchFamily="18" charset="0"/>
                <a:cs typeface="Times New Roman" pitchFamily="18" charset="0"/>
              </a:rPr>
              <a:t>dataset.Proper</a:t>
            </a:r>
            <a:r>
              <a:rPr lang="en-US" sz="1800" dirty="0">
                <a:latin typeface="Times New Roman" pitchFamily="18" charset="0"/>
                <a:cs typeface="Times New Roman" pitchFamily="18" charset="0"/>
              </a:rPr>
              <a:t> handling of missing values and categorical encoding is necessary for effective modeling.</a:t>
            </a:r>
            <a:endParaRPr lang="en-IN" sz="18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61" y="2321781"/>
            <a:ext cx="11540907" cy="425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9357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latin typeface="Times New Roman" pitchFamily="18" charset="0"/>
                <a:cs typeface="Times New Roman" pitchFamily="18" charset="0"/>
              </a:rPr>
              <a:t> </a:t>
            </a:r>
            <a:br>
              <a:rPr lang="en-US" sz="1800" b="1" dirty="0" smtClean="0">
                <a:latin typeface="Times New Roman" pitchFamily="18" charset="0"/>
                <a:cs typeface="Times New Roman" pitchFamily="18" charset="0"/>
              </a:rPr>
            </a:br>
            <a:r>
              <a:rPr lang="en-US" sz="1800" b="1" dirty="0">
                <a:latin typeface="Times New Roman" pitchFamily="18" charset="0"/>
                <a:cs typeface="Times New Roman" pitchFamily="18" charset="0"/>
              </a:rPr>
              <a:t/>
            </a:r>
            <a:br>
              <a:rPr lang="en-US" sz="1800" b="1" dirty="0">
                <a:latin typeface="Times New Roman" pitchFamily="18" charset="0"/>
                <a:cs typeface="Times New Roman" pitchFamily="18" charset="0"/>
              </a:rPr>
            </a:br>
            <a:r>
              <a:rPr lang="en-US" sz="1800" b="1" dirty="0" smtClean="0">
                <a:latin typeface="Times New Roman" pitchFamily="18" charset="0"/>
                <a:cs typeface="Times New Roman" pitchFamily="18" charset="0"/>
              </a:rPr>
              <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Data </a:t>
            </a:r>
            <a:r>
              <a:rPr lang="en-US" sz="2800" b="1" dirty="0">
                <a:latin typeface="Times New Roman" pitchFamily="18" charset="0"/>
                <a:cs typeface="Times New Roman" pitchFamily="18" charset="0"/>
              </a:rPr>
              <a:t>Cleaning: Handling Missing Values and </a:t>
            </a:r>
            <a:r>
              <a:rPr lang="en-US" sz="2800" b="1" dirty="0" smtClean="0">
                <a:latin typeface="Times New Roman" pitchFamily="18" charset="0"/>
                <a:cs typeface="Times New Roman" pitchFamily="18" charset="0"/>
              </a:rPr>
              <a:t>Duplicates</a:t>
            </a:r>
            <a:r>
              <a:rPr lang="en-US" sz="1800" b="1" dirty="0">
                <a:latin typeface="Times New Roman" pitchFamily="18" charset="0"/>
                <a:cs typeface="Times New Roman" pitchFamily="18" charset="0"/>
              </a:rPr>
              <a:t/>
            </a:r>
            <a:br>
              <a:rPr lang="en-US" sz="1800" b="1" dirty="0">
                <a:latin typeface="Times New Roman" pitchFamily="18" charset="0"/>
                <a:cs typeface="Times New Roman" pitchFamily="18" charset="0"/>
              </a:rPr>
            </a:b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1. The </a:t>
            </a:r>
            <a:r>
              <a:rPr lang="en-US" sz="1800" dirty="0">
                <a:latin typeface="Times New Roman" pitchFamily="18" charset="0"/>
                <a:cs typeface="Times New Roman" pitchFamily="18" charset="0"/>
              </a:rPr>
              <a:t>dataset had missing values in features like Alley (93.76%), </a:t>
            </a:r>
            <a:r>
              <a:rPr lang="en-US" sz="1800" dirty="0" err="1">
                <a:latin typeface="Times New Roman" pitchFamily="18" charset="0"/>
                <a:cs typeface="Times New Roman" pitchFamily="18" charset="0"/>
              </a:rPr>
              <a:t>MasVnrType</a:t>
            </a:r>
            <a:r>
              <a:rPr lang="en-US" sz="1800" dirty="0">
                <a:latin typeface="Times New Roman" pitchFamily="18" charset="0"/>
                <a:cs typeface="Times New Roman" pitchFamily="18" charset="0"/>
              </a:rPr>
              <a:t> (59.76%), </a:t>
            </a:r>
            <a:r>
              <a:rPr lang="en-US" sz="1800" dirty="0" err="1">
                <a:latin typeface="Times New Roman" pitchFamily="18" charset="0"/>
                <a:cs typeface="Times New Roman" pitchFamily="18" charset="0"/>
              </a:rPr>
              <a:t>GarageYrBlt</a:t>
            </a:r>
            <a:r>
              <a:rPr lang="en-US" sz="1800" dirty="0">
                <a:latin typeface="Times New Roman" pitchFamily="18" charset="0"/>
                <a:cs typeface="Times New Roman" pitchFamily="18" charset="0"/>
              </a:rPr>
              <a:t> (5.57%), and Electrical (0.07%).</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2. Missing </a:t>
            </a:r>
            <a:r>
              <a:rPr lang="en-US" sz="1800" dirty="0">
                <a:latin typeface="Times New Roman" pitchFamily="18" charset="0"/>
                <a:cs typeface="Times New Roman" pitchFamily="18" charset="0"/>
              </a:rPr>
              <a:t>values were addressed by </a:t>
            </a:r>
            <a:r>
              <a:rPr lang="en-US" sz="1800" b="1" dirty="0">
                <a:latin typeface="Times New Roman" pitchFamily="18" charset="0"/>
                <a:cs typeface="Times New Roman" pitchFamily="18" charset="0"/>
              </a:rPr>
              <a:t>dropping columns</a:t>
            </a:r>
            <a:r>
              <a:rPr lang="en-US" sz="1800" dirty="0">
                <a:latin typeface="Times New Roman" pitchFamily="18" charset="0"/>
                <a:cs typeface="Times New Roman" pitchFamily="18" charset="0"/>
              </a:rPr>
              <a:t> with excessive missing data and </a:t>
            </a:r>
            <a:r>
              <a:rPr lang="en-US" sz="1800" b="1" dirty="0">
                <a:latin typeface="Times New Roman" pitchFamily="18" charset="0"/>
                <a:cs typeface="Times New Roman" pitchFamily="18" charset="0"/>
              </a:rPr>
              <a:t>imputing</a:t>
            </a:r>
            <a:r>
              <a:rPr lang="en-US" sz="1800" dirty="0">
                <a:latin typeface="Times New Roman" pitchFamily="18" charset="0"/>
                <a:cs typeface="Times New Roman" pitchFamily="18" charset="0"/>
              </a:rPr>
              <a:t> categorical values with the mode and numerical values with the median.</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3.Skewness </a:t>
            </a:r>
            <a:r>
              <a:rPr lang="en-US" sz="1800" dirty="0">
                <a:latin typeface="Times New Roman" pitchFamily="18" charset="0"/>
                <a:cs typeface="Times New Roman" pitchFamily="18" charset="0"/>
              </a:rPr>
              <a:t>in </a:t>
            </a:r>
            <a:r>
              <a:rPr lang="en-US" sz="1800" dirty="0" err="1">
                <a:latin typeface="Times New Roman" pitchFamily="18" charset="0"/>
                <a:cs typeface="Times New Roman" pitchFamily="18" charset="0"/>
              </a:rPr>
              <a:t>GarageYrBlt</a:t>
            </a:r>
            <a:r>
              <a:rPr lang="en-US" sz="1800" dirty="0">
                <a:latin typeface="Times New Roman" pitchFamily="18" charset="0"/>
                <a:cs typeface="Times New Roman" pitchFamily="18" charset="0"/>
              </a:rPr>
              <a:t> was analyzed before imputing to ensure better distribution.</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4. Duplicate </a:t>
            </a:r>
            <a:r>
              <a:rPr lang="en-US" sz="1800" dirty="0">
                <a:latin typeface="Times New Roman" pitchFamily="18" charset="0"/>
                <a:cs typeface="Times New Roman" pitchFamily="18" charset="0"/>
              </a:rPr>
              <a:t>checks confirmed </a:t>
            </a:r>
            <a:r>
              <a:rPr lang="en-US" sz="1800" b="1" dirty="0">
                <a:latin typeface="Times New Roman" pitchFamily="18" charset="0"/>
                <a:cs typeface="Times New Roman" pitchFamily="18" charset="0"/>
              </a:rPr>
              <a:t>0 duplicate rows and columns</a:t>
            </a:r>
            <a:r>
              <a:rPr lang="en-US" sz="1800" dirty="0">
                <a:latin typeface="Times New Roman" pitchFamily="18" charset="0"/>
                <a:cs typeface="Times New Roman" pitchFamily="18" charset="0"/>
              </a:rPr>
              <a:t>, ensuring data consistency.</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5.Final </a:t>
            </a:r>
            <a:r>
              <a:rPr lang="en-US" sz="1800" dirty="0">
                <a:latin typeface="Times New Roman" pitchFamily="18" charset="0"/>
                <a:cs typeface="Times New Roman" pitchFamily="18" charset="0"/>
              </a:rPr>
              <a:t>validation confirmed </a:t>
            </a:r>
            <a:r>
              <a:rPr lang="en-US" sz="1800" b="1" dirty="0">
                <a:latin typeface="Times New Roman" pitchFamily="18" charset="0"/>
                <a:cs typeface="Times New Roman" pitchFamily="18" charset="0"/>
              </a:rPr>
              <a:t>no missing values remain</a:t>
            </a:r>
            <a:r>
              <a:rPr lang="en-US" sz="1800" dirty="0">
                <a:latin typeface="Times New Roman" pitchFamily="18" charset="0"/>
                <a:cs typeface="Times New Roman" pitchFamily="18" charset="0"/>
              </a:rPr>
              <a:t>, preparing the dataset for modeling.</a:t>
            </a:r>
            <a:br>
              <a:rPr lang="en-US" sz="1800" dirty="0">
                <a:latin typeface="Times New Roman" pitchFamily="18" charset="0"/>
                <a:cs typeface="Times New Roman" pitchFamily="18" charset="0"/>
              </a:rPr>
            </a:br>
            <a:endParaRPr lang="en-US" sz="1800"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53" y="2509284"/>
            <a:ext cx="11908466" cy="4242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312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350874"/>
            <a:ext cx="11340000" cy="1786270"/>
          </a:xfrm>
        </p:spPr>
        <p:txBody>
          <a:bodyPr/>
          <a:lstStyle/>
          <a:p>
            <a:r>
              <a:rPr lang="en-US" sz="2800" b="1" dirty="0" smtClean="0">
                <a:latin typeface="Times New Roman" pitchFamily="18" charset="0"/>
                <a:cs typeface="Times New Roman" pitchFamily="18" charset="0"/>
              </a:rPr>
              <a:t>                    Handling </a:t>
            </a:r>
            <a:r>
              <a:rPr lang="en-US" sz="2800" b="1" dirty="0">
                <a:latin typeface="Times New Roman" pitchFamily="18" charset="0"/>
                <a:cs typeface="Times New Roman" pitchFamily="18" charset="0"/>
              </a:rPr>
              <a:t>Outliers in Numerical </a:t>
            </a:r>
            <a:r>
              <a:rPr lang="en-US" sz="2800" b="1" dirty="0" smtClean="0">
                <a:latin typeface="Times New Roman" pitchFamily="18" charset="0"/>
                <a:cs typeface="Times New Roman" pitchFamily="18" charset="0"/>
              </a:rPr>
              <a:t>Columns</a:t>
            </a:r>
            <a:r>
              <a:rPr lang="en-US" sz="2800" b="1" dirty="0">
                <a:latin typeface="Times New Roman" pitchFamily="18" charset="0"/>
                <a:cs typeface="Times New Roman" pitchFamily="18" charset="0"/>
              </a:rPr>
              <a:t/>
            </a:r>
            <a:br>
              <a:rPr lang="en-US" sz="2800" b="1" dirty="0">
                <a:latin typeface="Times New Roman" pitchFamily="18" charset="0"/>
                <a:cs typeface="Times New Roman" pitchFamily="18" charset="0"/>
              </a:rPr>
            </a:b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dirty="0" smtClean="0">
                <a:latin typeface="Times New Roman" pitchFamily="18" charset="0"/>
                <a:cs typeface="Times New Roman" pitchFamily="18" charset="0"/>
              </a:rPr>
              <a:t>1. Boxplots </a:t>
            </a:r>
            <a:r>
              <a:rPr lang="en-US" sz="1600" dirty="0">
                <a:latin typeface="Times New Roman" pitchFamily="18" charset="0"/>
                <a:cs typeface="Times New Roman" pitchFamily="18" charset="0"/>
              </a:rPr>
              <a:t>show significant outliers in multiple numerical columns before handling them.</a:t>
            </a:r>
            <a:br>
              <a:rPr lang="en-US" sz="1600" dirty="0">
                <a:latin typeface="Times New Roman" pitchFamily="18" charset="0"/>
                <a:cs typeface="Times New Roman" pitchFamily="18" charset="0"/>
              </a:rPr>
            </a:br>
            <a:r>
              <a:rPr lang="en-US" sz="1600" dirty="0" smtClean="0">
                <a:latin typeface="Times New Roman" pitchFamily="18" charset="0"/>
                <a:cs typeface="Times New Roman" pitchFamily="18" charset="0"/>
              </a:rPr>
              <a:t>2. The </a:t>
            </a:r>
            <a:r>
              <a:rPr lang="en-US" sz="1600" dirty="0">
                <a:latin typeface="Times New Roman" pitchFamily="18" charset="0"/>
                <a:cs typeface="Times New Roman" pitchFamily="18" charset="0"/>
              </a:rPr>
              <a:t>IQR (Interquartile Range) method is used to </a:t>
            </a:r>
            <a:r>
              <a:rPr lang="en-US" sz="1600" b="1" dirty="0">
                <a:latin typeface="Times New Roman" pitchFamily="18" charset="0"/>
                <a:cs typeface="Times New Roman" pitchFamily="18" charset="0"/>
              </a:rPr>
              <a:t>calculate lower and upper bounds</a:t>
            </a:r>
            <a:r>
              <a:rPr lang="en-US" sz="1600" dirty="0">
                <a:latin typeface="Times New Roman" pitchFamily="18" charset="0"/>
                <a:cs typeface="Times New Roman" pitchFamily="18" charset="0"/>
              </a:rPr>
              <a:t> for detecting outliers.</a:t>
            </a:r>
            <a:br>
              <a:rPr lang="en-US" sz="1600" dirty="0">
                <a:latin typeface="Times New Roman" pitchFamily="18" charset="0"/>
                <a:cs typeface="Times New Roman" pitchFamily="18" charset="0"/>
              </a:rPr>
            </a:br>
            <a:r>
              <a:rPr lang="en-US" sz="1600" dirty="0" smtClean="0">
                <a:latin typeface="Times New Roman" pitchFamily="18" charset="0"/>
                <a:cs typeface="Times New Roman" pitchFamily="18" charset="0"/>
              </a:rPr>
              <a:t>3. Outliers </a:t>
            </a:r>
            <a:r>
              <a:rPr lang="en-US" sz="1600" dirty="0">
                <a:latin typeface="Times New Roman" pitchFamily="18" charset="0"/>
                <a:cs typeface="Times New Roman" pitchFamily="18" charset="0"/>
              </a:rPr>
              <a:t>are identified and </a:t>
            </a:r>
            <a:r>
              <a:rPr lang="en-US" sz="1600" b="1" dirty="0">
                <a:latin typeface="Times New Roman" pitchFamily="18" charset="0"/>
                <a:cs typeface="Times New Roman" pitchFamily="18" charset="0"/>
              </a:rPr>
              <a:t>imputed with the column median</a:t>
            </a:r>
            <a:r>
              <a:rPr lang="en-US" sz="1600" dirty="0">
                <a:latin typeface="Times New Roman" pitchFamily="18" charset="0"/>
                <a:cs typeface="Times New Roman" pitchFamily="18" charset="0"/>
              </a:rPr>
              <a:t> to maintain data consistency.</a:t>
            </a:r>
            <a:br>
              <a:rPr lang="en-US" sz="1600" dirty="0">
                <a:latin typeface="Times New Roman" pitchFamily="18" charset="0"/>
                <a:cs typeface="Times New Roman" pitchFamily="18" charset="0"/>
              </a:rPr>
            </a:br>
            <a:r>
              <a:rPr lang="en-US" sz="1600" dirty="0" smtClean="0">
                <a:latin typeface="Times New Roman" pitchFamily="18" charset="0"/>
                <a:cs typeface="Times New Roman" pitchFamily="18" charset="0"/>
              </a:rPr>
              <a:t>4. A </a:t>
            </a:r>
            <a:r>
              <a:rPr lang="en-US" sz="1600" dirty="0">
                <a:latin typeface="Times New Roman" pitchFamily="18" charset="0"/>
                <a:cs typeface="Times New Roman" pitchFamily="18" charset="0"/>
              </a:rPr>
              <a:t>comparison of outliers before and after imputation ensures proper handling without data loss.</a:t>
            </a:r>
            <a:br>
              <a:rPr lang="en-US" sz="1600" dirty="0">
                <a:latin typeface="Times New Roman" pitchFamily="18" charset="0"/>
                <a:cs typeface="Times New Roman" pitchFamily="18" charset="0"/>
              </a:rPr>
            </a:br>
            <a:r>
              <a:rPr lang="en-US" sz="1600" dirty="0" smtClean="0">
                <a:latin typeface="Times New Roman" pitchFamily="18" charset="0"/>
                <a:cs typeface="Times New Roman" pitchFamily="18" charset="0"/>
              </a:rPr>
              <a:t>5.This </a:t>
            </a:r>
            <a:r>
              <a:rPr lang="en-US" sz="1600" dirty="0">
                <a:latin typeface="Times New Roman" pitchFamily="18" charset="0"/>
                <a:cs typeface="Times New Roman" pitchFamily="18" charset="0"/>
              </a:rPr>
              <a:t>step </a:t>
            </a:r>
            <a:r>
              <a:rPr lang="en-US" sz="1600" b="1" dirty="0">
                <a:latin typeface="Times New Roman" pitchFamily="18" charset="0"/>
                <a:cs typeface="Times New Roman" pitchFamily="18" charset="0"/>
              </a:rPr>
              <a:t>improves model performance</a:t>
            </a:r>
            <a:r>
              <a:rPr lang="en-US" sz="1600" dirty="0">
                <a:latin typeface="Times New Roman" pitchFamily="18" charset="0"/>
                <a:cs typeface="Times New Roman" pitchFamily="18" charset="0"/>
              </a:rPr>
              <a:t> by reducing the impact of extreme values.</a:t>
            </a:r>
            <a:br>
              <a:rPr lang="en-US" sz="1600" dirty="0">
                <a:latin typeface="Times New Roman" pitchFamily="18" charset="0"/>
                <a:cs typeface="Times New Roman" pitchFamily="18" charset="0"/>
              </a:rPr>
            </a:br>
            <a:endParaRPr lang="en-IN" sz="1600"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19" y="2137144"/>
            <a:ext cx="11989981" cy="4582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1409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309966"/>
            <a:ext cx="11340000" cy="1487837"/>
          </a:xfrm>
        </p:spPr>
        <p:txBody>
          <a:bodyPr/>
          <a:lstStyle/>
          <a:p>
            <a:r>
              <a:rPr lang="en-US" sz="1800" b="1" dirty="0" smtClean="0">
                <a:latin typeface="Times New Roman" pitchFamily="18" charset="0"/>
                <a:cs typeface="Times New Roman" pitchFamily="18" charset="0"/>
              </a:rPr>
              <a:t>                                              Boxplot </a:t>
            </a:r>
            <a:r>
              <a:rPr lang="en-US" sz="1800" b="1" dirty="0">
                <a:latin typeface="Times New Roman" pitchFamily="18" charset="0"/>
                <a:cs typeface="Times New Roman" pitchFamily="18" charset="0"/>
              </a:rPr>
              <a:t>Analysis After Handling </a:t>
            </a:r>
            <a:r>
              <a:rPr lang="en-US" sz="1800" b="1" dirty="0" smtClean="0">
                <a:latin typeface="Times New Roman" pitchFamily="18" charset="0"/>
                <a:cs typeface="Times New Roman" pitchFamily="18" charset="0"/>
              </a:rPr>
              <a:t>Outliers</a:t>
            </a:r>
            <a:r>
              <a:rPr lang="en-US" sz="1800" b="1" dirty="0">
                <a:latin typeface="Times New Roman" pitchFamily="18" charset="0"/>
                <a:cs typeface="Times New Roman" pitchFamily="18" charset="0"/>
              </a:rPr>
              <a:t/>
            </a:r>
            <a:br>
              <a:rPr lang="en-US" sz="1800" b="1" dirty="0">
                <a:latin typeface="Times New Roman" pitchFamily="18" charset="0"/>
                <a:cs typeface="Times New Roman" pitchFamily="18" charset="0"/>
              </a:rPr>
            </a:br>
            <a:r>
              <a:rPr lang="en-US" sz="1800" b="1" dirty="0" smtClean="0">
                <a:latin typeface="Times New Roman" pitchFamily="18" charset="0"/>
                <a:cs typeface="Times New Roman" pitchFamily="18" charset="0"/>
              </a:rPr>
              <a:t>1. </a:t>
            </a: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updated boxplots show that outliers have been successfully handled, with extreme values removed or adjusted.</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2. The </a:t>
            </a:r>
            <a:r>
              <a:rPr lang="en-US" sz="1800" dirty="0">
                <a:latin typeface="Times New Roman" pitchFamily="18" charset="0"/>
                <a:cs typeface="Times New Roman" pitchFamily="18" charset="0"/>
              </a:rPr>
              <a:t>IQR-based whisker function was used to </a:t>
            </a:r>
            <a:r>
              <a:rPr lang="en-US" sz="1800" b="1" dirty="0">
                <a:latin typeface="Times New Roman" pitchFamily="18" charset="0"/>
                <a:cs typeface="Times New Roman" pitchFamily="18" charset="0"/>
              </a:rPr>
              <a:t>identify and cap outliers</a:t>
            </a:r>
            <a:r>
              <a:rPr lang="en-US" sz="1800" dirty="0">
                <a:latin typeface="Times New Roman" pitchFamily="18" charset="0"/>
                <a:cs typeface="Times New Roman" pitchFamily="18" charset="0"/>
              </a:rPr>
              <a:t>, ensuring a more normally distributed dataset.</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3.The </a:t>
            </a:r>
            <a:r>
              <a:rPr lang="en-US" sz="1800" dirty="0">
                <a:latin typeface="Times New Roman" pitchFamily="18" charset="0"/>
                <a:cs typeface="Times New Roman" pitchFamily="18" charset="0"/>
              </a:rPr>
              <a:t>summary confirms that </a:t>
            </a:r>
            <a:r>
              <a:rPr lang="en-US" sz="1800" b="1" dirty="0">
                <a:latin typeface="Times New Roman" pitchFamily="18" charset="0"/>
                <a:cs typeface="Times New Roman" pitchFamily="18" charset="0"/>
              </a:rPr>
              <a:t>all numerical columns now contain zero outliers</a:t>
            </a:r>
            <a:r>
              <a:rPr lang="en-US" sz="1800" dirty="0">
                <a:latin typeface="Times New Roman" pitchFamily="18" charset="0"/>
                <a:cs typeface="Times New Roman" pitchFamily="18" charset="0"/>
              </a:rPr>
              <a:t>, improving data quality.</a:t>
            </a:r>
            <a:br>
              <a:rPr lang="en-US" sz="1800" dirty="0">
                <a:latin typeface="Times New Roman" pitchFamily="18" charset="0"/>
                <a:cs typeface="Times New Roman" pitchFamily="18" charset="0"/>
              </a:rPr>
            </a:br>
            <a:r>
              <a:rPr lang="en-US" sz="1800" dirty="0" smtClean="0">
                <a:latin typeface="Times New Roman" pitchFamily="18" charset="0"/>
                <a:cs typeface="Times New Roman" pitchFamily="18" charset="0"/>
              </a:rPr>
              <a:t>4. This </a:t>
            </a:r>
            <a:r>
              <a:rPr lang="en-US" sz="1800" dirty="0">
                <a:latin typeface="Times New Roman" pitchFamily="18" charset="0"/>
                <a:cs typeface="Times New Roman" pitchFamily="18" charset="0"/>
              </a:rPr>
              <a:t>step enhances model performance by </a:t>
            </a:r>
            <a:r>
              <a:rPr lang="en-US" sz="1800" b="1" dirty="0">
                <a:latin typeface="Times New Roman" pitchFamily="18" charset="0"/>
                <a:cs typeface="Times New Roman" pitchFamily="18" charset="0"/>
              </a:rPr>
              <a:t>reducing the influence of extreme values</a:t>
            </a:r>
            <a:r>
              <a:rPr lang="en-US" sz="1800" dirty="0">
                <a:latin typeface="Times New Roman" pitchFamily="18" charset="0"/>
                <a:cs typeface="Times New Roman" pitchFamily="18" charset="0"/>
              </a:rPr>
              <a:t> and improving generalization.</a:t>
            </a:r>
            <a:br>
              <a:rPr lang="en-US" sz="1800" dirty="0">
                <a:latin typeface="Times New Roman" pitchFamily="18" charset="0"/>
                <a:cs typeface="Times New Roman" pitchFamily="18" charset="0"/>
              </a:rPr>
            </a:br>
            <a:endParaRPr lang="en-IN" sz="18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62" y="1983851"/>
            <a:ext cx="11820710" cy="4788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07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1"/>
            <a:ext cx="11340000" cy="2048715"/>
          </a:xfrm>
        </p:spPr>
        <p:txBody>
          <a:bodyPr/>
          <a:lstStyle/>
          <a:p>
            <a:r>
              <a:rPr lang="en-US" sz="2800" b="1" dirty="0" smtClean="0">
                <a:latin typeface="Times New Roman" pitchFamily="18" charset="0"/>
                <a:cs typeface="Times New Roman" pitchFamily="18" charset="0"/>
              </a:rPr>
              <a:t>                                             </a:t>
            </a:r>
            <a:br>
              <a:rPr lang="en-US" sz="28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                                             Univariant </a:t>
            </a:r>
            <a:r>
              <a:rPr lang="en-US" sz="2800" b="1" dirty="0">
                <a:latin typeface="Times New Roman" pitchFamily="18" charset="0"/>
                <a:cs typeface="Times New Roman" pitchFamily="18" charset="0"/>
              </a:rPr>
              <a:t>analysis</a:t>
            </a:r>
            <a:r>
              <a:rPr lang="en-US" sz="1800" b="1" dirty="0">
                <a:latin typeface="Times New Roman" pitchFamily="18" charset="0"/>
                <a:cs typeface="Times New Roman" pitchFamily="18" charset="0"/>
              </a:rPr>
              <a:t/>
            </a:r>
            <a:br>
              <a:rPr lang="en-US" sz="1800" b="1" dirty="0">
                <a:latin typeface="Times New Roman" pitchFamily="18" charset="0"/>
                <a:cs typeface="Times New Roman" pitchFamily="18" charset="0"/>
              </a:rPr>
            </a:br>
            <a:r>
              <a:rPr lang="en-US" sz="1800" b="1" dirty="0" smtClean="0">
                <a:latin typeface="Times New Roman" pitchFamily="18" charset="0"/>
                <a:cs typeface="Times New Roman" pitchFamily="18" charset="0"/>
              </a:rPr>
              <a:t>1. </a:t>
            </a: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dataset primarily consists of 2-story and 1-story homes, with most properties having near-flat terrain and a regular shape. </a:t>
            </a:r>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2.Most </a:t>
            </a:r>
            <a:r>
              <a:rPr lang="en-US" sz="1800" dirty="0">
                <a:latin typeface="Times New Roman" pitchFamily="18" charset="0"/>
                <a:cs typeface="Times New Roman" pitchFamily="18" charset="0"/>
              </a:rPr>
              <a:t>homes feature garages for two cars, central air conditioning, and typical-quality basements. </a:t>
            </a:r>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3.Street </a:t>
            </a:r>
            <a:r>
              <a:rPr lang="en-US" sz="1800" dirty="0">
                <a:latin typeface="Times New Roman" pitchFamily="18" charset="0"/>
                <a:cs typeface="Times New Roman" pitchFamily="18" charset="0"/>
              </a:rPr>
              <a:t>frontage varies mostly between 20 to 80 feet, and heating quality is generally standard. </a:t>
            </a:r>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4. The </a:t>
            </a:r>
            <a:r>
              <a:rPr lang="en-US" sz="1800" dirty="0">
                <a:latin typeface="Times New Roman" pitchFamily="18" charset="0"/>
                <a:cs typeface="Times New Roman" pitchFamily="18" charset="0"/>
              </a:rPr>
              <a:t>distribution of building types, masonry, and basement exposure suggests a mix of property characteristics, with some variations in structure and finishes</a:t>
            </a:r>
            <a:r>
              <a:rPr lang="en-US" sz="1800" dirty="0" smtClean="0">
                <a:latin typeface="Times New Roman" pitchFamily="18" charset="0"/>
                <a:cs typeface="Times New Roman" pitchFamily="18" charset="0"/>
              </a:rPr>
              <a:t>. And more insights and visuals in </a:t>
            </a:r>
            <a:r>
              <a:rPr lang="en-US" sz="1800" dirty="0" err="1" smtClean="0">
                <a:latin typeface="Times New Roman" pitchFamily="18" charset="0"/>
                <a:cs typeface="Times New Roman" pitchFamily="18" charset="0"/>
              </a:rPr>
              <a:t>ipynb</a:t>
            </a:r>
            <a:r>
              <a:rPr lang="en-US" sz="1800" dirty="0" smtClean="0">
                <a:latin typeface="Times New Roman" pitchFamily="18" charset="0"/>
                <a:cs typeface="Times New Roman" pitchFamily="18" charset="0"/>
              </a:rPr>
              <a:t> file</a:t>
            </a:r>
            <a:r>
              <a:rPr lang="en-US" sz="1800" dirty="0">
                <a:latin typeface="Times New Roman" pitchFamily="18" charset="0"/>
                <a:cs typeface="Times New Roman" pitchFamily="18" charset="0"/>
              </a:rPr>
              <a:t/>
            </a:r>
            <a:br>
              <a:rPr lang="en-US" sz="1800" dirty="0">
                <a:latin typeface="Times New Roman" pitchFamily="18" charset="0"/>
                <a:cs typeface="Times New Roman" pitchFamily="18" charset="0"/>
              </a:rPr>
            </a:br>
            <a:r>
              <a:rPr lang="en-IN" sz="1800" dirty="0">
                <a:latin typeface="Times New Roman" pitchFamily="18" charset="0"/>
                <a:cs typeface="Times New Roman" pitchFamily="18" charset="0"/>
              </a:rPr>
              <a:t/>
            </a:r>
            <a:br>
              <a:rPr lang="en-IN" sz="1800" dirty="0">
                <a:latin typeface="Times New Roman" pitchFamily="18" charset="0"/>
                <a:cs typeface="Times New Roman" pitchFamily="18" charset="0"/>
              </a:rPr>
            </a:br>
            <a:endParaRPr lang="en-IN" sz="1800" dirty="0"/>
          </a:p>
        </p:txBody>
      </p:sp>
      <p:pic>
        <p:nvPicPr>
          <p:cNvPr id="12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09" y="2052084"/>
            <a:ext cx="11206717" cy="432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4055737"/>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1923</TotalTime>
  <Words>669</Words>
  <Application>Microsoft Office PowerPoint</Application>
  <PresentationFormat>Custom</PresentationFormat>
  <Paragraphs>60</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Real estate pricing project</vt:lpstr>
      <vt:lpstr>        </vt:lpstr>
      <vt:lpstr>Introduction</vt:lpstr>
      <vt:lpstr>Importing Required libraries:</vt:lpstr>
      <vt:lpstr>                    Dataset Overview: Features and Data Types  The dataset contains 81 columns with 1460 entries each, consisting of numerical (int64, float64) and categorical (object) data types.Some features, like GarageYrBlt and Electrical, have missing values.A mix of housing-related attributes such as LotFrontage, YearBuilt, GarageArea, and SalePrice suggests it’s a real estate dataset.Proper handling of missing values and categorical encoding is necessary for effective modeling.</vt:lpstr>
      <vt:lpstr>                Data Cleaning: Handling Missing Values and Duplicates  1. The dataset had missing values in features like Alley (93.76%), MasVnrType (59.76%), GarageYrBlt (5.57%), and Electrical (0.07%). 2. Missing values were addressed by dropping columns with excessive missing data and imputing categorical values with the mode and numerical values with the median. 3.Skewness in GarageYrBlt was analyzed before imputing to ensure better distribution. 4. Duplicate checks confirmed 0 duplicate rows and columns, ensuring data consistency. 5.Final validation confirmed no missing values remain, preparing the dataset for modeling. </vt:lpstr>
      <vt:lpstr>                    Handling Outliers in Numerical Columns  1. Boxplots show significant outliers in multiple numerical columns before handling them. 2. The IQR (Interquartile Range) method is used to calculate lower and upper bounds for detecting outliers. 3. Outliers are identified and imputed with the column median to maintain data consistency. 4. A comparison of outliers before and after imputation ensures proper handling without data loss. 5.This step improves model performance by reducing the impact of extreme values. </vt:lpstr>
      <vt:lpstr>                                              Boxplot Analysis After Handling Outliers 1. The updated boxplots show that outliers have been successfully handled, with extreme values removed or adjusted. 2. The IQR-based whisker function was used to identify and cap outliers, ensuring a more normally distributed dataset. 3.The summary confirms that all numerical columns now contain zero outliers, improving data quality. 4. This step enhances model performance by reducing the influence of extreme values and improving generalization. </vt:lpstr>
      <vt:lpstr>                                                                                           Univariant analysis 1. The dataset primarily consists of 2-story and 1-story homes, with most properties having near-flat terrain and a regular shape.  2.Most homes feature garages for two cars, central air conditioning, and typical-quality basements.  3.Street frontage varies mostly between 20 to 80 feet, and heating quality is generally standard.  4. The distribution of building types, masonry, and basement exposure suggests a mix of property characteristics, with some variations in structure and finishes. And more insights and visuals in ipynb file  </vt:lpstr>
      <vt:lpstr>                                                        Bivariate analysis: 1.Sale price tends to increase with better overall condition and larger basement size. Homes with stone masonry veneer generally have higher prices than those with brick. 2. Garage type and basement category also influence pricing, with attached garages and larger basements correlating with higher sale prices.  3. Newer homes tend to have higher values, and plot size shows varying trends in relation to sale price across different construction years. And more insights and visuals in ipynb file</vt:lpstr>
      <vt:lpstr>Heading: Key Factors Affecting Property Sale Price 1. The pairplot shows weak correlations between certain variables (e.g., second-floor square footage, half-bathrooms, and open porch area) and sale price, indicating they have minimal impact. 2.The correlation heatmap highlights that lot size, total bathrooms, living area, house age, and garage-related features are among the strongest predictors of sale price. 3.The ANOVA results identify overall quality, neighborhood, basement finish, and type of dwelling as highly significant categorical features influencing sale price. 4. Features like roof style and slope of the property show very weak correlations, suggesting they have little effect on pricing decisions. 5. The combination of numerical and categorical feature analysis helps pinpoint key drivers of home value, which can be useful for real estate pricing models.</vt:lpstr>
      <vt:lpstr>       Data Cleaning and Feature Selection Process</vt:lpstr>
      <vt:lpstr>                   Model Performance Comparison </vt:lpstr>
      <vt:lpstr>             Impact of Customer Preferences and Amenities on       House Prices </vt:lpstr>
      <vt:lpstr>                  </vt:lpstr>
      <vt:lpstr>THANK YOU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RISHITA CHOUHAN</dc:title>
  <dc:creator>nikunjraj chouhan</dc:creator>
  <cp:lastModifiedBy>Admin</cp:lastModifiedBy>
  <cp:revision>18</cp:revision>
  <dcterms:created xsi:type="dcterms:W3CDTF">2022-09-04T21:25:23Z</dcterms:created>
  <dcterms:modified xsi:type="dcterms:W3CDTF">2025-02-13T18:17:00Z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